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65"/>
  </p:notesMasterIdLst>
  <p:handoutMasterIdLst>
    <p:handoutMasterId r:id="rId66"/>
  </p:handoutMasterIdLst>
  <p:sldIdLst>
    <p:sldId id="256" r:id="rId2"/>
    <p:sldId id="258" r:id="rId3"/>
    <p:sldId id="290" r:id="rId4"/>
    <p:sldId id="316" r:id="rId5"/>
    <p:sldId id="317" r:id="rId6"/>
    <p:sldId id="318" r:id="rId7"/>
    <p:sldId id="319" r:id="rId8"/>
    <p:sldId id="320" r:id="rId9"/>
    <p:sldId id="321" r:id="rId10"/>
    <p:sldId id="322" r:id="rId11"/>
    <p:sldId id="323" r:id="rId12"/>
    <p:sldId id="293" r:id="rId13"/>
    <p:sldId id="294" r:id="rId14"/>
    <p:sldId id="259" r:id="rId15"/>
    <p:sldId id="260" r:id="rId16"/>
    <p:sldId id="261" r:id="rId17"/>
    <p:sldId id="262" r:id="rId18"/>
    <p:sldId id="263" r:id="rId19"/>
    <p:sldId id="264" r:id="rId20"/>
    <p:sldId id="265" r:id="rId21"/>
    <p:sldId id="266" r:id="rId22"/>
    <p:sldId id="295" r:id="rId23"/>
    <p:sldId id="324" r:id="rId24"/>
    <p:sldId id="326" r:id="rId25"/>
    <p:sldId id="325" r:id="rId26"/>
    <p:sldId id="267" r:id="rId27"/>
    <p:sldId id="268" r:id="rId28"/>
    <p:sldId id="269" r:id="rId29"/>
    <p:sldId id="270" r:id="rId30"/>
    <p:sldId id="271" r:id="rId31"/>
    <p:sldId id="272" r:id="rId32"/>
    <p:sldId id="273" r:id="rId33"/>
    <p:sldId id="274" r:id="rId34"/>
    <p:sldId id="275" r:id="rId35"/>
    <p:sldId id="276" r:id="rId36"/>
    <p:sldId id="291" r:id="rId37"/>
    <p:sldId id="277" r:id="rId38"/>
    <p:sldId id="292" r:id="rId39"/>
    <p:sldId id="278" r:id="rId40"/>
    <p:sldId id="279" r:id="rId41"/>
    <p:sldId id="280" r:id="rId42"/>
    <p:sldId id="281" r:id="rId43"/>
    <p:sldId id="282" r:id="rId44"/>
    <p:sldId id="298" r:id="rId45"/>
    <p:sldId id="283" r:id="rId46"/>
    <p:sldId id="284" r:id="rId47"/>
    <p:sldId id="285" r:id="rId48"/>
    <p:sldId id="286" r:id="rId49"/>
    <p:sldId id="287" r:id="rId50"/>
    <p:sldId id="297" r:id="rId51"/>
    <p:sldId id="299" r:id="rId52"/>
    <p:sldId id="300" r:id="rId53"/>
    <p:sldId id="301" r:id="rId54"/>
    <p:sldId id="302" r:id="rId55"/>
    <p:sldId id="303" r:id="rId56"/>
    <p:sldId id="304" r:id="rId57"/>
    <p:sldId id="305" r:id="rId58"/>
    <p:sldId id="306" r:id="rId59"/>
    <p:sldId id="307" r:id="rId60"/>
    <p:sldId id="312" r:id="rId61"/>
    <p:sldId id="313" r:id="rId62"/>
    <p:sldId id="314" r:id="rId63"/>
    <p:sldId id="315" r:id="rId64"/>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3692"/>
  </p:normalViewPr>
  <p:slideViewPr>
    <p:cSldViewPr>
      <p:cViewPr varScale="1">
        <p:scale>
          <a:sx n="105" d="100"/>
          <a:sy n="105" d="100"/>
        </p:scale>
        <p:origin x="23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51CC6988-AFAB-434A-C175-334643B6D5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charset="0"/>
                <a:ea typeface="新細明體" charset="-120"/>
              </a:defRPr>
            </a:lvl1pPr>
          </a:lstStyle>
          <a:p>
            <a:pPr>
              <a:defRPr/>
            </a:pPr>
            <a:endParaRPr lang="zh-TW" altLang="en-US"/>
          </a:p>
        </p:txBody>
      </p:sp>
      <p:sp>
        <p:nvSpPr>
          <p:cNvPr id="3" name="日期版面配置區 2">
            <a:extLst>
              <a:ext uri="{FF2B5EF4-FFF2-40B4-BE49-F238E27FC236}">
                <a16:creationId xmlns:a16="http://schemas.microsoft.com/office/drawing/2014/main" id="{B9F53B49-82FD-F181-DD16-4BBC7BF588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Arial" charset="0"/>
                <a:ea typeface="新細明體" charset="-120"/>
              </a:defRPr>
            </a:lvl1pPr>
          </a:lstStyle>
          <a:p>
            <a:pPr>
              <a:defRPr/>
            </a:pPr>
            <a:fld id="{6C540A38-BD87-384C-A687-0653C9389635}" type="datetimeFigureOut">
              <a:rPr lang="zh-TW" altLang="en-US"/>
              <a:pPr>
                <a:defRPr/>
              </a:pPr>
              <a:t>2022/10/24</a:t>
            </a:fld>
            <a:endParaRPr lang="zh-TW" altLang="en-US"/>
          </a:p>
        </p:txBody>
      </p:sp>
      <p:sp>
        <p:nvSpPr>
          <p:cNvPr id="4" name="頁尾版面配置區 3">
            <a:extLst>
              <a:ext uri="{FF2B5EF4-FFF2-40B4-BE49-F238E27FC236}">
                <a16:creationId xmlns:a16="http://schemas.microsoft.com/office/drawing/2014/main" id="{091DF59A-8879-F435-40A6-6008B0F9E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charset="0"/>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51831584-75B5-3907-05A9-0042F651CD4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F5F1F65-0C34-3E48-9813-2F03860B3030}"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4A25DA3-8059-50F3-6F1A-378220BEC00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新細明體" charset="-120"/>
              </a:defRPr>
            </a:lvl1pPr>
          </a:lstStyle>
          <a:p>
            <a:pPr>
              <a:defRPr/>
            </a:pPr>
            <a:endParaRPr lang="en-US" altLang="zh-TW"/>
          </a:p>
        </p:txBody>
      </p:sp>
      <p:sp>
        <p:nvSpPr>
          <p:cNvPr id="10243" name="Rectangle 3">
            <a:extLst>
              <a:ext uri="{FF2B5EF4-FFF2-40B4-BE49-F238E27FC236}">
                <a16:creationId xmlns:a16="http://schemas.microsoft.com/office/drawing/2014/main" id="{0E7FD2DC-DF60-4346-5296-BBF13E0537FA}"/>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新細明體" charset="-120"/>
              </a:defRPr>
            </a:lvl1pPr>
          </a:lstStyle>
          <a:p>
            <a:pPr>
              <a:defRPr/>
            </a:pPr>
            <a:endParaRPr lang="en-US" altLang="zh-TW"/>
          </a:p>
        </p:txBody>
      </p:sp>
      <p:sp>
        <p:nvSpPr>
          <p:cNvPr id="15364" name="Rectangle 4">
            <a:extLst>
              <a:ext uri="{FF2B5EF4-FFF2-40B4-BE49-F238E27FC236}">
                <a16:creationId xmlns:a16="http://schemas.microsoft.com/office/drawing/2014/main" id="{591BC83F-8C45-7417-0C28-8D8F4E0A8D2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00E96E4C-CF69-6F9B-9016-3EAC830F633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10246" name="Rectangle 6">
            <a:extLst>
              <a:ext uri="{FF2B5EF4-FFF2-40B4-BE49-F238E27FC236}">
                <a16:creationId xmlns:a16="http://schemas.microsoft.com/office/drawing/2014/main" id="{A98AF6E3-EA7E-1407-A952-33B37FAFD1B6}"/>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新細明體" charset="-120"/>
              </a:defRPr>
            </a:lvl1pPr>
          </a:lstStyle>
          <a:p>
            <a:pPr>
              <a:defRPr/>
            </a:pPr>
            <a:endParaRPr lang="en-US" altLang="zh-TW"/>
          </a:p>
        </p:txBody>
      </p:sp>
      <p:sp>
        <p:nvSpPr>
          <p:cNvPr id="10247" name="Rectangle 7">
            <a:extLst>
              <a:ext uri="{FF2B5EF4-FFF2-40B4-BE49-F238E27FC236}">
                <a16:creationId xmlns:a16="http://schemas.microsoft.com/office/drawing/2014/main" id="{256A4191-2745-1F4D-A333-DCBCECD36978}"/>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AB52580-F56E-0C44-874C-7F8B1C8B6F65}"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投影片影像版面配置區 1">
            <a:extLst>
              <a:ext uri="{FF2B5EF4-FFF2-40B4-BE49-F238E27FC236}">
                <a16:creationId xmlns:a16="http://schemas.microsoft.com/office/drawing/2014/main" id="{7136B98A-E97D-C8A2-19BE-5A9FFC8A69DD}"/>
              </a:ext>
            </a:extLst>
          </p:cNvPr>
          <p:cNvSpPr>
            <a:spLocks noGrp="1" noRot="1" noChangeAspect="1" noChangeArrowheads="1" noTextEdit="1"/>
          </p:cNvSpPr>
          <p:nvPr>
            <p:ph type="sldImg"/>
          </p:nvPr>
        </p:nvSpPr>
        <p:spPr>
          <a:ln/>
        </p:spPr>
      </p:sp>
      <p:sp>
        <p:nvSpPr>
          <p:cNvPr id="41986" name="備忘稿版面配置區 2">
            <a:extLst>
              <a:ext uri="{FF2B5EF4-FFF2-40B4-BE49-F238E27FC236}">
                <a16:creationId xmlns:a16="http://schemas.microsoft.com/office/drawing/2014/main" id="{E080F0CA-62C3-0728-CA88-DECB03E8DD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a typeface="新細明體" panose="02020500000000000000" pitchFamily="18" charset="-120"/>
            </a:endParaRPr>
          </a:p>
        </p:txBody>
      </p:sp>
      <p:sp>
        <p:nvSpPr>
          <p:cNvPr id="41987" name="投影片編號版面配置區 3">
            <a:extLst>
              <a:ext uri="{FF2B5EF4-FFF2-40B4-BE49-F238E27FC236}">
                <a16:creationId xmlns:a16="http://schemas.microsoft.com/office/drawing/2014/main" id="{CD8A2440-7441-17C6-AA5C-4BD9CB7427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1FF65D21-3BFE-9843-8C7D-8372AE377069}" type="slidenum">
              <a:rPr lang="en-US" altLang="zh-TW" smtClean="0"/>
              <a:pPr/>
              <a:t>25</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0297CF15-6B66-BA01-E9CB-6A645A0E77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46AE1103-E04A-7E44-AF31-4A9883022417}" type="slidenum">
              <a:rPr lang="en-US" altLang="zh-TW" smtClean="0"/>
              <a:pPr>
                <a:spcBef>
                  <a:spcPct val="0"/>
                </a:spcBef>
              </a:pPr>
              <a:t>53</a:t>
            </a:fld>
            <a:endParaRPr lang="en-US" altLang="zh-TW"/>
          </a:p>
        </p:txBody>
      </p:sp>
      <p:sp>
        <p:nvSpPr>
          <p:cNvPr id="71682" name="Rectangle 2">
            <a:extLst>
              <a:ext uri="{FF2B5EF4-FFF2-40B4-BE49-F238E27FC236}">
                <a16:creationId xmlns:a16="http://schemas.microsoft.com/office/drawing/2014/main" id="{E9D12FC5-A0B5-115D-3D1D-4DDCC06E1A79}"/>
              </a:ext>
            </a:extLst>
          </p:cNvPr>
          <p:cNvSpPr>
            <a:spLocks noGrp="1" noRot="1" noChangeAspect="1" noChangeArrowheads="1" noTextEdit="1"/>
          </p:cNvSpPr>
          <p:nvPr>
            <p:ph type="sldImg"/>
          </p:nvPr>
        </p:nvSpPr>
        <p:spPr>
          <a:xfrm>
            <a:off x="1144588" y="685800"/>
            <a:ext cx="4572000" cy="3429000"/>
          </a:xfrm>
          <a:ln/>
        </p:spPr>
      </p:sp>
      <p:sp>
        <p:nvSpPr>
          <p:cNvPr id="71683" name="Rectangle 3">
            <a:extLst>
              <a:ext uri="{FF2B5EF4-FFF2-40B4-BE49-F238E27FC236}">
                <a16:creationId xmlns:a16="http://schemas.microsoft.com/office/drawing/2014/main" id="{8CFC4122-64AF-3C9C-C3D3-C868767BE4A1}"/>
              </a:ext>
            </a:extLst>
          </p:cNvPr>
          <p:cNvSpPr>
            <a:spLocks noGrp="1" noChangeArrowheads="1"/>
          </p:cNvSpPr>
          <p:nvPr>
            <p:ph type="body" idx="1"/>
          </p:nvPr>
        </p:nvSpPr>
        <p:spPr>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TW" altLang="zh-TW">
              <a:latin typeface="Arial" panose="020B0604020202020204" pitchFamily="34" charset="0"/>
              <a:ea typeface="新細明體" panose="02020500000000000000" pitchFamily="18"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15B97A09-E6CF-AD2A-4BAC-95DD13DFC9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23CEDB60-32FE-BE4B-92DA-C7F890C0E2D2}" type="slidenum">
              <a:rPr lang="en-US" altLang="zh-TW" smtClean="0"/>
              <a:pPr>
                <a:spcBef>
                  <a:spcPct val="0"/>
                </a:spcBef>
              </a:pPr>
              <a:t>54</a:t>
            </a:fld>
            <a:endParaRPr lang="en-US" altLang="zh-TW"/>
          </a:p>
        </p:txBody>
      </p:sp>
      <p:sp>
        <p:nvSpPr>
          <p:cNvPr id="73730" name="Rectangle 2">
            <a:extLst>
              <a:ext uri="{FF2B5EF4-FFF2-40B4-BE49-F238E27FC236}">
                <a16:creationId xmlns:a16="http://schemas.microsoft.com/office/drawing/2014/main" id="{CF16B8F2-D1EE-7EC3-8C95-DD3E393FBF25}"/>
              </a:ext>
            </a:extLst>
          </p:cNvPr>
          <p:cNvSpPr>
            <a:spLocks noGrp="1" noRot="1" noChangeAspect="1" noChangeArrowheads="1" noTextEdit="1"/>
          </p:cNvSpPr>
          <p:nvPr>
            <p:ph type="sldImg"/>
          </p:nvPr>
        </p:nvSpPr>
        <p:spPr>
          <a:xfrm>
            <a:off x="1144588" y="685800"/>
            <a:ext cx="4572000" cy="3429000"/>
          </a:xfrm>
          <a:ln/>
        </p:spPr>
      </p:sp>
      <p:sp>
        <p:nvSpPr>
          <p:cNvPr id="73731" name="Rectangle 3">
            <a:extLst>
              <a:ext uri="{FF2B5EF4-FFF2-40B4-BE49-F238E27FC236}">
                <a16:creationId xmlns:a16="http://schemas.microsoft.com/office/drawing/2014/main" id="{CEE32ACC-89ED-6ED2-9E43-59E12CB47034}"/>
              </a:ext>
            </a:extLst>
          </p:cNvPr>
          <p:cNvSpPr>
            <a:spLocks noGrp="1" noChangeArrowheads="1"/>
          </p:cNvSpPr>
          <p:nvPr>
            <p:ph type="body" idx="1"/>
          </p:nvPr>
        </p:nvSpPr>
        <p:spPr>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TW" altLang="zh-TW">
              <a:latin typeface="Arial" panose="020B0604020202020204" pitchFamily="34" charset="0"/>
              <a:ea typeface="新細明體" panose="02020500000000000000" pitchFamily="18"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297A2A15-992B-1E18-2CDF-140F1A0F22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43F9EC43-A7D7-7A48-B39B-622A5DAD052E}" type="slidenum">
              <a:rPr lang="en-US" altLang="zh-TW" smtClean="0"/>
              <a:pPr>
                <a:spcBef>
                  <a:spcPct val="0"/>
                </a:spcBef>
              </a:pPr>
              <a:t>57</a:t>
            </a:fld>
            <a:endParaRPr lang="en-US" altLang="zh-TW"/>
          </a:p>
        </p:txBody>
      </p:sp>
      <p:sp>
        <p:nvSpPr>
          <p:cNvPr id="77826" name="Rectangle 7">
            <a:extLst>
              <a:ext uri="{FF2B5EF4-FFF2-40B4-BE49-F238E27FC236}">
                <a16:creationId xmlns:a16="http://schemas.microsoft.com/office/drawing/2014/main" id="{51367ADE-3008-1BE9-0AE3-8AE4830D5B82}"/>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b"/>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hangingPunct="1"/>
            <a:fld id="{6616A137-E96E-5749-8C0C-20093BC8A823}" type="slidenum">
              <a:rPr lang="en-US" altLang="zh-TW" sz="1200"/>
              <a:pPr algn="r" eaLnBrk="1" hangingPunct="1"/>
              <a:t>57</a:t>
            </a:fld>
            <a:endParaRPr lang="en-US" altLang="zh-TW" sz="1200"/>
          </a:p>
        </p:txBody>
      </p:sp>
      <p:sp>
        <p:nvSpPr>
          <p:cNvPr id="77827" name="Rectangle 2">
            <a:extLst>
              <a:ext uri="{FF2B5EF4-FFF2-40B4-BE49-F238E27FC236}">
                <a16:creationId xmlns:a16="http://schemas.microsoft.com/office/drawing/2014/main" id="{8DD0FB7E-F005-4457-5933-C452181C8530}"/>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8E1B40C6-55CE-A674-BD0B-0FFB7766C0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lstStyle/>
          <a:p>
            <a:pPr eaLnBrk="1" hangingPunct="1"/>
            <a:endParaRPr lang="zh-TW" altLang="zh-TW">
              <a:latin typeface="Arial" panose="020B0604020202020204" pitchFamily="34" charset="0"/>
              <a:ea typeface="新細明體" panose="02020500000000000000" pitchFamily="18"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C60705DB-A0B2-0180-2CC9-110BB89597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54E55BC5-7485-5149-BFED-33B081938FCE}" type="slidenum">
              <a:rPr lang="en-US" altLang="zh-TW" smtClean="0"/>
              <a:pPr>
                <a:spcBef>
                  <a:spcPct val="0"/>
                </a:spcBef>
              </a:pPr>
              <a:t>59</a:t>
            </a:fld>
            <a:endParaRPr lang="en-US" altLang="zh-TW"/>
          </a:p>
        </p:txBody>
      </p:sp>
      <p:sp>
        <p:nvSpPr>
          <p:cNvPr id="80898" name="Rectangle 7">
            <a:extLst>
              <a:ext uri="{FF2B5EF4-FFF2-40B4-BE49-F238E27FC236}">
                <a16:creationId xmlns:a16="http://schemas.microsoft.com/office/drawing/2014/main" id="{97DE7920-8201-8542-75FD-E9518A6F801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hangingPunct="1"/>
            <a:fld id="{A3C57349-45FB-6043-BF3F-0AB68E8E0928}" type="slidenum">
              <a:rPr lang="en-US" altLang="zh-TW" sz="1200"/>
              <a:pPr algn="r" eaLnBrk="1" hangingPunct="1"/>
              <a:t>59</a:t>
            </a:fld>
            <a:endParaRPr lang="en-US" altLang="zh-TW" sz="1200"/>
          </a:p>
        </p:txBody>
      </p:sp>
      <p:sp>
        <p:nvSpPr>
          <p:cNvPr id="80899" name="Rectangle 2">
            <a:extLst>
              <a:ext uri="{FF2B5EF4-FFF2-40B4-BE49-F238E27FC236}">
                <a16:creationId xmlns:a16="http://schemas.microsoft.com/office/drawing/2014/main" id="{4A435D1E-06E1-0ECF-3E3E-FAA4FAC98CBE}"/>
              </a:ext>
            </a:extLst>
          </p:cNvPr>
          <p:cNvSpPr>
            <a:spLocks noGrp="1" noRot="1" noChangeAspect="1" noChangeArrowheads="1" noTextEdit="1"/>
          </p:cNvSpPr>
          <p:nvPr>
            <p:ph type="sldImg"/>
          </p:nvPr>
        </p:nvSpPr>
        <p:spPr>
          <a:xfrm>
            <a:off x="1144588" y="687388"/>
            <a:ext cx="4570412" cy="3427412"/>
          </a:xfrm>
          <a:ln/>
        </p:spPr>
      </p:sp>
      <p:sp>
        <p:nvSpPr>
          <p:cNvPr id="80900" name="Rectangle 3">
            <a:extLst>
              <a:ext uri="{FF2B5EF4-FFF2-40B4-BE49-F238E27FC236}">
                <a16:creationId xmlns:a16="http://schemas.microsoft.com/office/drawing/2014/main" id="{0F97E062-8EA5-827F-F7AE-4E567AE19A37}"/>
              </a:ext>
            </a:extLst>
          </p:cNvPr>
          <p:cNvSpPr>
            <a:spLocks noGrp="1" noChangeArrowheads="1"/>
          </p:cNvSpPr>
          <p:nvPr>
            <p:ph type="body" idx="1"/>
          </p:nvPr>
        </p:nvSpPr>
        <p:spPr>
          <a:xfrm>
            <a:off x="684213" y="4343400"/>
            <a:ext cx="548957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TW" altLang="zh-TW">
              <a:latin typeface="Arial" panose="020B0604020202020204" pitchFamily="34" charset="0"/>
              <a:ea typeface="新細明體" panose="02020500000000000000" pitchFamily="18"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8793B804-ADF4-EABA-6074-591A56526D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DED8BF07-6F82-BD44-92E8-D2EEF54DF6CA}" type="slidenum">
              <a:rPr lang="en-US" altLang="zh-TW" smtClean="0"/>
              <a:pPr>
                <a:spcBef>
                  <a:spcPct val="0"/>
                </a:spcBef>
              </a:pPr>
              <a:t>60</a:t>
            </a:fld>
            <a:endParaRPr lang="en-US" altLang="zh-TW"/>
          </a:p>
        </p:txBody>
      </p:sp>
      <p:sp>
        <p:nvSpPr>
          <p:cNvPr id="82946" name="Rectangle 2">
            <a:extLst>
              <a:ext uri="{FF2B5EF4-FFF2-40B4-BE49-F238E27FC236}">
                <a16:creationId xmlns:a16="http://schemas.microsoft.com/office/drawing/2014/main" id="{78D838E9-4FD6-DD4D-A83A-FB296BBB41EB}"/>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687EB12-E61E-2E88-BEAE-3923D4FDB6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TW" altLang="en-US">
                <a:latin typeface="Arial" panose="020B0604020202020204" pitchFamily="34" charset="0"/>
                <a:ea typeface="新細明體" panose="02020500000000000000" pitchFamily="18" charset="-120"/>
              </a:rPr>
              <a:t>心智圖工具試用版下載網址 </a:t>
            </a:r>
            <a:r>
              <a:rPr lang="en-US" altLang="zh-TW">
                <a:latin typeface="Arial" panose="020B0604020202020204" pitchFamily="34" charset="0"/>
                <a:ea typeface="新細明體" panose="02020500000000000000" pitchFamily="18" charset="-120"/>
              </a:rPr>
              <a:t>http://www.mindjet.com</a:t>
            </a:r>
          </a:p>
          <a:p>
            <a:pPr eaLnBrk="1" hangingPunct="1">
              <a:spcBef>
                <a:spcPct val="0"/>
              </a:spcBef>
            </a:pPr>
            <a:endParaRPr lang="en-US" altLang="zh-TW">
              <a:latin typeface="Arial" panose="020B0604020202020204" pitchFamily="34" charset="0"/>
              <a:ea typeface="新細明體" panose="02020500000000000000" pitchFamily="18" charset="-120"/>
            </a:endParaRPr>
          </a:p>
          <a:p>
            <a:pPr eaLnBrk="1" hangingPunct="1">
              <a:spcBef>
                <a:spcPct val="0"/>
              </a:spcBef>
            </a:pPr>
            <a:r>
              <a:rPr lang="en-US" altLang="zh-TW">
                <a:latin typeface="Arial" panose="020B0604020202020204" pitchFamily="34" charset="0"/>
                <a:ea typeface="新細明體" panose="02020500000000000000" pitchFamily="18" charset="-120"/>
              </a:rPr>
              <a:t>WBS Pro </a:t>
            </a:r>
            <a:r>
              <a:rPr lang="zh-TW" altLang="en-US">
                <a:latin typeface="Arial" panose="020B0604020202020204" pitchFamily="34" charset="0"/>
                <a:ea typeface="新細明體" panose="02020500000000000000" pitchFamily="18" charset="-120"/>
              </a:rPr>
              <a:t>試用版下載網址  </a:t>
            </a:r>
            <a:r>
              <a:rPr lang="en-US" altLang="zh-TW">
                <a:latin typeface="Arial" panose="020B0604020202020204" pitchFamily="34" charset="0"/>
                <a:ea typeface="新細明體" panose="02020500000000000000" pitchFamily="18" charset="-120"/>
              </a:rPr>
              <a:t>http://www.criticaltools.com/</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Line 7">
            <a:extLst>
              <a:ext uri="{FF2B5EF4-FFF2-40B4-BE49-F238E27FC236}">
                <a16:creationId xmlns:a16="http://schemas.microsoft.com/office/drawing/2014/main" id="{90814C00-108E-5FCD-FB85-7006A6699CA1}"/>
              </a:ext>
            </a:extLst>
          </p:cNvPr>
          <p:cNvSpPr>
            <a:spLocks noChangeShapeType="1"/>
          </p:cNvSpPr>
          <p:nvPr/>
        </p:nvSpPr>
        <p:spPr bwMode="auto">
          <a:xfrm>
            <a:off x="1905000" y="1219200"/>
            <a:ext cx="0" cy="2057400"/>
          </a:xfrm>
          <a:prstGeom prst="line">
            <a:avLst/>
          </a:prstGeom>
          <a:noFill/>
          <a:ln w="349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 name="Oval 8">
            <a:extLst>
              <a:ext uri="{FF2B5EF4-FFF2-40B4-BE49-F238E27FC236}">
                <a16:creationId xmlns:a16="http://schemas.microsoft.com/office/drawing/2014/main" id="{95AE909C-3CF1-B0F6-9F9A-2E7EFA6EB5DD}"/>
              </a:ext>
            </a:extLst>
          </p:cNvPr>
          <p:cNvSpPr>
            <a:spLocks noChangeArrowheads="1"/>
          </p:cNvSpPr>
          <p:nvPr/>
        </p:nvSpPr>
        <p:spPr bwMode="auto">
          <a:xfrm>
            <a:off x="163513" y="2103438"/>
            <a:ext cx="347662" cy="347662"/>
          </a:xfrm>
          <a:prstGeom prst="ellipse">
            <a:avLst/>
          </a:prstGeom>
          <a:solidFill>
            <a:schemeClr val="tx1"/>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sp>
        <p:nvSpPr>
          <p:cNvPr id="4" name="Oval 9">
            <a:extLst>
              <a:ext uri="{FF2B5EF4-FFF2-40B4-BE49-F238E27FC236}">
                <a16:creationId xmlns:a16="http://schemas.microsoft.com/office/drawing/2014/main" id="{317E0A25-D92D-9C1B-4D31-5A752AA35975}"/>
              </a:ext>
            </a:extLst>
          </p:cNvPr>
          <p:cNvSpPr>
            <a:spLocks noChangeArrowheads="1"/>
          </p:cNvSpPr>
          <p:nvPr/>
        </p:nvSpPr>
        <p:spPr bwMode="auto">
          <a:xfrm>
            <a:off x="739775" y="2105025"/>
            <a:ext cx="349250" cy="347663"/>
          </a:xfrm>
          <a:prstGeom prst="ellipse">
            <a:avLst/>
          </a:prstGeom>
          <a:solidFill>
            <a:schemeClr val="accent1"/>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sp>
        <p:nvSpPr>
          <p:cNvPr id="5" name="Oval 10">
            <a:extLst>
              <a:ext uri="{FF2B5EF4-FFF2-40B4-BE49-F238E27FC236}">
                <a16:creationId xmlns:a16="http://schemas.microsoft.com/office/drawing/2014/main" id="{9AD9694A-A654-202E-6567-0D432DD3B0D4}"/>
              </a:ext>
            </a:extLst>
          </p:cNvPr>
          <p:cNvSpPr>
            <a:spLocks noChangeArrowheads="1"/>
          </p:cNvSpPr>
          <p:nvPr/>
        </p:nvSpPr>
        <p:spPr bwMode="auto">
          <a:xfrm>
            <a:off x="1317625" y="2105025"/>
            <a:ext cx="347663" cy="347663"/>
          </a:xfrm>
          <a:prstGeom prst="ellipse">
            <a:avLst/>
          </a:prstGeom>
          <a:solidFill>
            <a:schemeClr val="accent2"/>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pic>
        <p:nvPicPr>
          <p:cNvPr id="6" name="Picture 11">
            <a:extLst>
              <a:ext uri="{FF2B5EF4-FFF2-40B4-BE49-F238E27FC236}">
                <a16:creationId xmlns:a16="http://schemas.microsoft.com/office/drawing/2014/main" id="{2B6F5A08-B9C6-0693-1999-F66FB109EB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6165850"/>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2133600" y="1371600"/>
            <a:ext cx="6477000" cy="1752600"/>
          </a:xfrm>
        </p:spPr>
        <p:txBody>
          <a:bodyPr/>
          <a:lstStyle>
            <a:lvl1pPr>
              <a:defRPr sz="5400"/>
            </a:lvl1pPr>
          </a:lstStyle>
          <a:p>
            <a:pPr lvl="0"/>
            <a:r>
              <a:rPr lang="zh-TW" altLang="en-US" noProof="0"/>
              <a:t>按一下以編輯母片標題樣式</a:t>
            </a:r>
          </a:p>
        </p:txBody>
      </p:sp>
      <p:sp>
        <p:nvSpPr>
          <p:cNvPr id="9219" name="Rectangle 3"/>
          <p:cNvSpPr>
            <a:spLocks noGrp="1" noChangeArrowheads="1"/>
          </p:cNvSpPr>
          <p:nvPr>
            <p:ph type="subTitle" idx="1"/>
          </p:nvPr>
        </p:nvSpPr>
        <p:spPr>
          <a:xfrm>
            <a:off x="2133600" y="3733800"/>
            <a:ext cx="6477000" cy="1981200"/>
          </a:xfrm>
        </p:spPr>
        <p:txBody>
          <a:bodyPr/>
          <a:lstStyle>
            <a:lvl1pPr marL="0" indent="0">
              <a:buFont typeface="Wingdings" charset="2"/>
              <a:buNone/>
              <a:defRPr/>
            </a:lvl1pPr>
          </a:lstStyle>
          <a:p>
            <a:pPr lvl="0"/>
            <a:r>
              <a:rPr lang="zh-TW" altLang="en-US" noProof="0"/>
              <a:t>按一下以編輯母片副標題樣式</a:t>
            </a:r>
          </a:p>
        </p:txBody>
      </p:sp>
      <p:sp>
        <p:nvSpPr>
          <p:cNvPr id="7" name="Rectangle 4">
            <a:extLst>
              <a:ext uri="{FF2B5EF4-FFF2-40B4-BE49-F238E27FC236}">
                <a16:creationId xmlns:a16="http://schemas.microsoft.com/office/drawing/2014/main" id="{B80558C7-3B3D-78C7-CC5D-24A35B31B586}"/>
              </a:ext>
            </a:extLst>
          </p:cNvPr>
          <p:cNvSpPr>
            <a:spLocks noGrp="1" noChangeArrowheads="1"/>
          </p:cNvSpPr>
          <p:nvPr>
            <p:ph type="dt" sz="half" idx="10"/>
          </p:nvPr>
        </p:nvSpPr>
        <p:spPr>
          <a:xfrm>
            <a:off x="7086600" y="6248400"/>
            <a:ext cx="1524000" cy="457200"/>
          </a:xfrm>
        </p:spPr>
        <p:txBody>
          <a:bodyPr/>
          <a:lstStyle>
            <a:lvl1pPr>
              <a:defRPr/>
            </a:lvl1pPr>
          </a:lstStyle>
          <a:p>
            <a:pPr>
              <a:defRPr/>
            </a:pPr>
            <a:r>
              <a:rPr lang="zh-TW" altLang="en-US"/>
              <a:t>專案管理(第4版)</a:t>
            </a:r>
            <a:endParaRPr lang="en-US" altLang="zh-TW"/>
          </a:p>
        </p:txBody>
      </p:sp>
      <p:sp>
        <p:nvSpPr>
          <p:cNvPr id="8" name="Rectangle 5">
            <a:extLst>
              <a:ext uri="{FF2B5EF4-FFF2-40B4-BE49-F238E27FC236}">
                <a16:creationId xmlns:a16="http://schemas.microsoft.com/office/drawing/2014/main" id="{592E2284-3BAC-9923-1E64-AB09C1DAEF15}"/>
              </a:ext>
            </a:extLst>
          </p:cNvPr>
          <p:cNvSpPr>
            <a:spLocks noGrp="1" noChangeArrowheads="1"/>
          </p:cNvSpPr>
          <p:nvPr>
            <p:ph type="ftr" sz="quarter" idx="11"/>
          </p:nvPr>
        </p:nvSpPr>
        <p:spPr>
          <a:xfrm>
            <a:off x="3810000" y="6248400"/>
            <a:ext cx="2895600" cy="457200"/>
          </a:xfrm>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EA0F484D-262E-417F-D6AF-E4A88D661CA5}"/>
              </a:ext>
            </a:extLst>
          </p:cNvPr>
          <p:cNvSpPr>
            <a:spLocks noGrp="1" noChangeArrowheads="1"/>
          </p:cNvSpPr>
          <p:nvPr>
            <p:ph type="sldNum" sz="quarter" idx="12"/>
          </p:nvPr>
        </p:nvSpPr>
        <p:spPr>
          <a:xfrm>
            <a:off x="2209800" y="6248400"/>
            <a:ext cx="1219200" cy="457200"/>
          </a:xfrm>
        </p:spPr>
        <p:txBody>
          <a:bodyPr/>
          <a:lstStyle>
            <a:lvl1pPr>
              <a:defRPr/>
            </a:lvl1pPr>
          </a:lstStyle>
          <a:p>
            <a:pPr>
              <a:defRPr/>
            </a:pPr>
            <a:fld id="{3795ACFD-D127-6745-8273-9734DE6FE244}" type="slidenum">
              <a:rPr lang="en-US" altLang="zh-TW"/>
              <a:pPr>
                <a:defRPr/>
              </a:pPr>
              <a:t>‹#›</a:t>
            </a:fld>
            <a:endParaRPr lang="en-US" altLang="zh-TW"/>
          </a:p>
        </p:txBody>
      </p:sp>
    </p:spTree>
    <p:extLst>
      <p:ext uri="{BB962C8B-B14F-4D97-AF65-F5344CB8AC3E}">
        <p14:creationId xmlns:p14="http://schemas.microsoft.com/office/powerpoint/2010/main" val="410292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F89C0431-63C5-26C2-7D34-ECFE8EC94210}"/>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5" name="Rectangle 5">
            <a:extLst>
              <a:ext uri="{FF2B5EF4-FFF2-40B4-BE49-F238E27FC236}">
                <a16:creationId xmlns:a16="http://schemas.microsoft.com/office/drawing/2014/main" id="{7587ECC1-5D12-8872-C401-37EA61D5672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84A761E9-FDD5-199B-FDA1-99A5475D3F7C}"/>
              </a:ext>
            </a:extLst>
          </p:cNvPr>
          <p:cNvSpPr>
            <a:spLocks noGrp="1" noChangeArrowheads="1"/>
          </p:cNvSpPr>
          <p:nvPr>
            <p:ph type="sldNum" sz="quarter" idx="12"/>
          </p:nvPr>
        </p:nvSpPr>
        <p:spPr>
          <a:ln/>
        </p:spPr>
        <p:txBody>
          <a:bodyPr/>
          <a:lstStyle>
            <a:lvl1pPr>
              <a:defRPr/>
            </a:lvl1pPr>
          </a:lstStyle>
          <a:p>
            <a:pPr>
              <a:defRPr/>
            </a:pPr>
            <a:fld id="{D140DA2D-7EAC-B145-B613-3CCD1AA8D9AE}" type="slidenum">
              <a:rPr lang="en-US" altLang="zh-TW"/>
              <a:pPr>
                <a:defRPr/>
              </a:pPr>
              <a:t>‹#›</a:t>
            </a:fld>
            <a:endParaRPr lang="en-US" altLang="zh-TW"/>
          </a:p>
        </p:txBody>
      </p:sp>
    </p:spTree>
    <p:extLst>
      <p:ext uri="{BB962C8B-B14F-4D97-AF65-F5344CB8AC3E}">
        <p14:creationId xmlns:p14="http://schemas.microsoft.com/office/powerpoint/2010/main" val="83790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781800" y="190500"/>
            <a:ext cx="1752600" cy="58293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524000" y="190500"/>
            <a:ext cx="5105400" cy="58293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8064BE58-FDDD-AE46-8AC1-1013C63E1380}"/>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5" name="Rectangle 5">
            <a:extLst>
              <a:ext uri="{FF2B5EF4-FFF2-40B4-BE49-F238E27FC236}">
                <a16:creationId xmlns:a16="http://schemas.microsoft.com/office/drawing/2014/main" id="{F74D5AC3-2F5E-A548-9EF5-9DC27EAB846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1F7CF8BF-AE2F-E583-7FB9-BB87CB3918AB}"/>
              </a:ext>
            </a:extLst>
          </p:cNvPr>
          <p:cNvSpPr>
            <a:spLocks noGrp="1" noChangeArrowheads="1"/>
          </p:cNvSpPr>
          <p:nvPr>
            <p:ph type="sldNum" sz="quarter" idx="12"/>
          </p:nvPr>
        </p:nvSpPr>
        <p:spPr>
          <a:ln/>
        </p:spPr>
        <p:txBody>
          <a:bodyPr/>
          <a:lstStyle>
            <a:lvl1pPr>
              <a:defRPr/>
            </a:lvl1pPr>
          </a:lstStyle>
          <a:p>
            <a:pPr>
              <a:defRPr/>
            </a:pPr>
            <a:fld id="{0C5CFFFA-5AC7-C945-AB7F-CD3D0088A4F5}" type="slidenum">
              <a:rPr lang="en-US" altLang="zh-TW"/>
              <a:pPr>
                <a:defRPr/>
              </a:pPr>
              <a:t>‹#›</a:t>
            </a:fld>
            <a:endParaRPr lang="en-US" altLang="zh-TW"/>
          </a:p>
        </p:txBody>
      </p:sp>
    </p:spTree>
    <p:extLst>
      <p:ext uri="{BB962C8B-B14F-4D97-AF65-F5344CB8AC3E}">
        <p14:creationId xmlns:p14="http://schemas.microsoft.com/office/powerpoint/2010/main" val="3780863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574675" y="304800"/>
            <a:ext cx="8001000" cy="1216025"/>
          </a:xfrm>
        </p:spPr>
        <p:txBody>
          <a:bodyPr/>
          <a:lstStyle/>
          <a:p>
            <a:r>
              <a:rPr lang="zh-TW" altLang="en-US"/>
              <a:t>按一下以編輯母片標題樣式</a:t>
            </a:r>
          </a:p>
        </p:txBody>
      </p:sp>
      <p:sp>
        <p:nvSpPr>
          <p:cNvPr id="3" name="表格版面配置區 2"/>
          <p:cNvSpPr>
            <a:spLocks noGrp="1"/>
          </p:cNvSpPr>
          <p:nvPr>
            <p:ph type="tbl" idx="1"/>
          </p:nvPr>
        </p:nvSpPr>
        <p:spPr>
          <a:xfrm>
            <a:off x="566738" y="1752600"/>
            <a:ext cx="8001000" cy="4267200"/>
          </a:xfrm>
        </p:spPr>
        <p:txBody>
          <a:bodyPr/>
          <a:lstStyle/>
          <a:p>
            <a:pPr lvl="0"/>
            <a:endParaRPr lang="zh-TW" altLang="en-US" noProof="0"/>
          </a:p>
        </p:txBody>
      </p:sp>
      <p:sp>
        <p:nvSpPr>
          <p:cNvPr id="4" name="日期版面配置區 3">
            <a:extLst>
              <a:ext uri="{FF2B5EF4-FFF2-40B4-BE49-F238E27FC236}">
                <a16:creationId xmlns:a16="http://schemas.microsoft.com/office/drawing/2014/main" id="{9D58E35B-9B87-7E99-6015-FC0BBB4E74CA}"/>
              </a:ext>
            </a:extLst>
          </p:cNvPr>
          <p:cNvSpPr>
            <a:spLocks noGrp="1"/>
          </p:cNvSpPr>
          <p:nvPr>
            <p:ph type="dt" sz="half" idx="10"/>
          </p:nvPr>
        </p:nvSpPr>
        <p:spPr>
          <a:xfrm>
            <a:off x="609600" y="6245225"/>
            <a:ext cx="1981200" cy="476250"/>
          </a:xfrm>
        </p:spPr>
        <p:txBody>
          <a:bodyPr/>
          <a:lstStyle>
            <a:lvl1pPr>
              <a:defRPr>
                <a:latin typeface="Arial" charset="0"/>
                <a:ea typeface="新細明體" charset="-120"/>
              </a:defRPr>
            </a:lvl1pPr>
          </a:lstStyle>
          <a:p>
            <a:pPr>
              <a:defRPr/>
            </a:pPr>
            <a:endParaRPr lang="en-US" altLang="zh-TW"/>
          </a:p>
        </p:txBody>
      </p:sp>
      <p:sp>
        <p:nvSpPr>
          <p:cNvPr id="5" name="頁尾版面配置區 4">
            <a:extLst>
              <a:ext uri="{FF2B5EF4-FFF2-40B4-BE49-F238E27FC236}">
                <a16:creationId xmlns:a16="http://schemas.microsoft.com/office/drawing/2014/main" id="{4C8A91AA-C0B0-3AD2-36AA-6B1C232283A1}"/>
              </a:ext>
            </a:extLst>
          </p:cNvPr>
          <p:cNvSpPr>
            <a:spLocks noGrp="1"/>
          </p:cNvSpPr>
          <p:nvPr>
            <p:ph type="ftr" sz="quarter" idx="11"/>
          </p:nvPr>
        </p:nvSpPr>
        <p:spPr>
          <a:xfrm>
            <a:off x="3124200" y="6245225"/>
            <a:ext cx="2895600" cy="476250"/>
          </a:xfrm>
        </p:spPr>
        <p:txBody>
          <a:bodyPr/>
          <a:lstStyle>
            <a:lvl1pPr>
              <a:defRPr/>
            </a:lvl1pPr>
          </a:lstStyle>
          <a:p>
            <a:pPr>
              <a:defRPr/>
            </a:pPr>
            <a:endParaRPr lang="en-US" altLang="zh-TW"/>
          </a:p>
        </p:txBody>
      </p:sp>
      <p:sp>
        <p:nvSpPr>
          <p:cNvPr id="6" name="投影片編號版面配置區 5">
            <a:extLst>
              <a:ext uri="{FF2B5EF4-FFF2-40B4-BE49-F238E27FC236}">
                <a16:creationId xmlns:a16="http://schemas.microsoft.com/office/drawing/2014/main" id="{E9EB00EA-6146-AE24-3FF8-B2F2C3AF5594}"/>
              </a:ext>
            </a:extLst>
          </p:cNvPr>
          <p:cNvSpPr>
            <a:spLocks noGrp="1"/>
          </p:cNvSpPr>
          <p:nvPr>
            <p:ph type="sldNum" sz="quarter" idx="12"/>
          </p:nvPr>
        </p:nvSpPr>
        <p:spPr>
          <a:xfrm>
            <a:off x="6553200" y="6245225"/>
            <a:ext cx="1981200" cy="476250"/>
          </a:xfrm>
        </p:spPr>
        <p:txBody>
          <a:bodyPr/>
          <a:lstStyle>
            <a:lvl1pPr>
              <a:defRPr/>
            </a:lvl1pPr>
          </a:lstStyle>
          <a:p>
            <a:pPr>
              <a:defRPr/>
            </a:pPr>
            <a:fld id="{8123DDF4-3866-B54D-A466-53CB3AEB7331}" type="slidenum">
              <a:rPr lang="en-US" altLang="zh-TW"/>
              <a:pPr>
                <a:defRPr/>
              </a:pPr>
              <a:t>‹#›</a:t>
            </a:fld>
            <a:endParaRPr lang="en-US" altLang="zh-TW"/>
          </a:p>
        </p:txBody>
      </p:sp>
    </p:spTree>
    <p:extLst>
      <p:ext uri="{BB962C8B-B14F-4D97-AF65-F5344CB8AC3E}">
        <p14:creationId xmlns:p14="http://schemas.microsoft.com/office/powerpoint/2010/main" val="3237751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574675" y="304800"/>
            <a:ext cx="8001000" cy="1216025"/>
          </a:xfrm>
        </p:spPr>
        <p:txBody>
          <a:bodyPr/>
          <a:lstStyle/>
          <a:p>
            <a:r>
              <a:rPr lang="zh-TW" altLang="en-US"/>
              <a:t>按一下以編輯母片標題樣式</a:t>
            </a:r>
          </a:p>
        </p:txBody>
      </p:sp>
      <p:sp>
        <p:nvSpPr>
          <p:cNvPr id="3" name="SmartArt 版面配置區 2"/>
          <p:cNvSpPr>
            <a:spLocks noGrp="1"/>
          </p:cNvSpPr>
          <p:nvPr>
            <p:ph type="dgm" idx="1"/>
          </p:nvPr>
        </p:nvSpPr>
        <p:spPr>
          <a:xfrm>
            <a:off x="566738" y="1752600"/>
            <a:ext cx="8001000" cy="4267200"/>
          </a:xfrm>
        </p:spPr>
        <p:txBody>
          <a:bodyPr/>
          <a:lstStyle/>
          <a:p>
            <a:pPr lvl="0"/>
            <a:endParaRPr lang="zh-TW" altLang="en-US" noProof="0"/>
          </a:p>
        </p:txBody>
      </p:sp>
      <p:sp>
        <p:nvSpPr>
          <p:cNvPr id="4" name="日期版面配置區 3">
            <a:extLst>
              <a:ext uri="{FF2B5EF4-FFF2-40B4-BE49-F238E27FC236}">
                <a16:creationId xmlns:a16="http://schemas.microsoft.com/office/drawing/2014/main" id="{062557D0-ADC4-F4D7-BEFE-B881E1A49B5C}"/>
              </a:ext>
            </a:extLst>
          </p:cNvPr>
          <p:cNvSpPr>
            <a:spLocks noGrp="1"/>
          </p:cNvSpPr>
          <p:nvPr>
            <p:ph type="dt" sz="half" idx="10"/>
          </p:nvPr>
        </p:nvSpPr>
        <p:spPr>
          <a:xfrm>
            <a:off x="609600" y="6245225"/>
            <a:ext cx="1981200" cy="476250"/>
          </a:xfrm>
        </p:spPr>
        <p:txBody>
          <a:bodyPr/>
          <a:lstStyle>
            <a:lvl1pPr>
              <a:defRPr>
                <a:latin typeface="Arial" charset="0"/>
                <a:ea typeface="新細明體" charset="-120"/>
              </a:defRPr>
            </a:lvl1pPr>
          </a:lstStyle>
          <a:p>
            <a:pPr>
              <a:defRPr/>
            </a:pPr>
            <a:endParaRPr lang="en-US" altLang="zh-TW"/>
          </a:p>
        </p:txBody>
      </p:sp>
      <p:sp>
        <p:nvSpPr>
          <p:cNvPr id="5" name="頁尾版面配置區 4">
            <a:extLst>
              <a:ext uri="{FF2B5EF4-FFF2-40B4-BE49-F238E27FC236}">
                <a16:creationId xmlns:a16="http://schemas.microsoft.com/office/drawing/2014/main" id="{000A519D-7484-F20C-BA37-C6DC33F378DF}"/>
              </a:ext>
            </a:extLst>
          </p:cNvPr>
          <p:cNvSpPr>
            <a:spLocks noGrp="1"/>
          </p:cNvSpPr>
          <p:nvPr>
            <p:ph type="ftr" sz="quarter" idx="11"/>
          </p:nvPr>
        </p:nvSpPr>
        <p:spPr>
          <a:xfrm>
            <a:off x="3124200" y="6245225"/>
            <a:ext cx="2895600" cy="476250"/>
          </a:xfrm>
        </p:spPr>
        <p:txBody>
          <a:bodyPr/>
          <a:lstStyle>
            <a:lvl1pPr>
              <a:defRPr/>
            </a:lvl1pPr>
          </a:lstStyle>
          <a:p>
            <a:pPr>
              <a:defRPr/>
            </a:pPr>
            <a:endParaRPr lang="en-US" altLang="zh-TW"/>
          </a:p>
        </p:txBody>
      </p:sp>
      <p:sp>
        <p:nvSpPr>
          <p:cNvPr id="6" name="投影片編號版面配置區 5">
            <a:extLst>
              <a:ext uri="{FF2B5EF4-FFF2-40B4-BE49-F238E27FC236}">
                <a16:creationId xmlns:a16="http://schemas.microsoft.com/office/drawing/2014/main" id="{156D3BE7-FDFF-E934-6F9B-D9107B998CEB}"/>
              </a:ext>
            </a:extLst>
          </p:cNvPr>
          <p:cNvSpPr>
            <a:spLocks noGrp="1"/>
          </p:cNvSpPr>
          <p:nvPr>
            <p:ph type="sldNum" sz="quarter" idx="12"/>
          </p:nvPr>
        </p:nvSpPr>
        <p:spPr>
          <a:xfrm>
            <a:off x="6553200" y="6245225"/>
            <a:ext cx="1981200" cy="476250"/>
          </a:xfrm>
        </p:spPr>
        <p:txBody>
          <a:bodyPr/>
          <a:lstStyle>
            <a:lvl1pPr>
              <a:defRPr/>
            </a:lvl1pPr>
          </a:lstStyle>
          <a:p>
            <a:pPr>
              <a:defRPr/>
            </a:pPr>
            <a:fld id="{C7F1FD92-B108-804C-938A-04C88C21C69C}" type="slidenum">
              <a:rPr lang="en-US" altLang="zh-TW"/>
              <a:pPr>
                <a:defRPr/>
              </a:pPr>
              <a:t>‹#›</a:t>
            </a:fld>
            <a:endParaRPr lang="en-US" altLang="zh-TW"/>
          </a:p>
        </p:txBody>
      </p:sp>
    </p:spTree>
    <p:extLst>
      <p:ext uri="{BB962C8B-B14F-4D97-AF65-F5344CB8AC3E}">
        <p14:creationId xmlns:p14="http://schemas.microsoft.com/office/powerpoint/2010/main" val="397075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59091DC4-D458-81FC-DD8C-93E00699130C}"/>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5" name="Rectangle 5">
            <a:extLst>
              <a:ext uri="{FF2B5EF4-FFF2-40B4-BE49-F238E27FC236}">
                <a16:creationId xmlns:a16="http://schemas.microsoft.com/office/drawing/2014/main" id="{379408D4-F837-93DE-6DBA-3ACB591840B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E3BE456F-014B-72C8-4AD2-65E77CCABD16}"/>
              </a:ext>
            </a:extLst>
          </p:cNvPr>
          <p:cNvSpPr>
            <a:spLocks noGrp="1" noChangeArrowheads="1"/>
          </p:cNvSpPr>
          <p:nvPr>
            <p:ph type="sldNum" sz="quarter" idx="12"/>
          </p:nvPr>
        </p:nvSpPr>
        <p:spPr>
          <a:ln/>
        </p:spPr>
        <p:txBody>
          <a:bodyPr/>
          <a:lstStyle>
            <a:lvl1pPr>
              <a:defRPr/>
            </a:lvl1pPr>
          </a:lstStyle>
          <a:p>
            <a:pPr>
              <a:defRPr/>
            </a:pPr>
            <a:fld id="{DD1DC99B-CE4B-4343-A8E0-6B9D270534C1}" type="slidenum">
              <a:rPr lang="en-US" altLang="zh-TW"/>
              <a:pPr>
                <a:defRPr/>
              </a:pPr>
              <a:t>‹#›</a:t>
            </a:fld>
            <a:endParaRPr lang="en-US" altLang="zh-TW"/>
          </a:p>
        </p:txBody>
      </p:sp>
    </p:spTree>
    <p:extLst>
      <p:ext uri="{BB962C8B-B14F-4D97-AF65-F5344CB8AC3E}">
        <p14:creationId xmlns:p14="http://schemas.microsoft.com/office/powerpoint/2010/main" val="2574101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F8C22FD2-5377-4B3C-56A0-BF30CD23530B}"/>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5" name="Rectangle 5">
            <a:extLst>
              <a:ext uri="{FF2B5EF4-FFF2-40B4-BE49-F238E27FC236}">
                <a16:creationId xmlns:a16="http://schemas.microsoft.com/office/drawing/2014/main" id="{6A4ECDE4-670F-3626-231D-55AB8B59C32C}"/>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BAA81448-638F-B944-39E6-DD46DB8E363C}"/>
              </a:ext>
            </a:extLst>
          </p:cNvPr>
          <p:cNvSpPr>
            <a:spLocks noGrp="1" noChangeArrowheads="1"/>
          </p:cNvSpPr>
          <p:nvPr>
            <p:ph type="sldNum" sz="quarter" idx="12"/>
          </p:nvPr>
        </p:nvSpPr>
        <p:spPr>
          <a:ln/>
        </p:spPr>
        <p:txBody>
          <a:bodyPr/>
          <a:lstStyle>
            <a:lvl1pPr>
              <a:defRPr/>
            </a:lvl1pPr>
          </a:lstStyle>
          <a:p>
            <a:pPr>
              <a:defRPr/>
            </a:pPr>
            <a:fld id="{1A8451C3-5420-D844-826D-54B559628B5E}" type="slidenum">
              <a:rPr lang="en-US" altLang="zh-TW"/>
              <a:pPr>
                <a:defRPr/>
              </a:pPr>
              <a:t>‹#›</a:t>
            </a:fld>
            <a:endParaRPr lang="en-US" altLang="zh-TW"/>
          </a:p>
        </p:txBody>
      </p:sp>
    </p:spTree>
    <p:extLst>
      <p:ext uri="{BB962C8B-B14F-4D97-AF65-F5344CB8AC3E}">
        <p14:creationId xmlns:p14="http://schemas.microsoft.com/office/powerpoint/2010/main" val="3834907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524000" y="1905000"/>
            <a:ext cx="3429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05400" y="1905000"/>
            <a:ext cx="3429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C1A85554-C5E5-9578-54F7-13785DBF8139}"/>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6" name="Rectangle 5">
            <a:extLst>
              <a:ext uri="{FF2B5EF4-FFF2-40B4-BE49-F238E27FC236}">
                <a16:creationId xmlns:a16="http://schemas.microsoft.com/office/drawing/2014/main" id="{04E82672-EAF7-28F7-42FD-E42FB3E94391}"/>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C5973C02-C639-6020-EFFC-4C588B0E0AB6}"/>
              </a:ext>
            </a:extLst>
          </p:cNvPr>
          <p:cNvSpPr>
            <a:spLocks noGrp="1" noChangeArrowheads="1"/>
          </p:cNvSpPr>
          <p:nvPr>
            <p:ph type="sldNum" sz="quarter" idx="12"/>
          </p:nvPr>
        </p:nvSpPr>
        <p:spPr>
          <a:ln/>
        </p:spPr>
        <p:txBody>
          <a:bodyPr/>
          <a:lstStyle>
            <a:lvl1pPr>
              <a:defRPr/>
            </a:lvl1pPr>
          </a:lstStyle>
          <a:p>
            <a:pPr>
              <a:defRPr/>
            </a:pPr>
            <a:fld id="{1D9A71F6-513B-EB4C-8A99-2C6F8D663AE0}" type="slidenum">
              <a:rPr lang="en-US" altLang="zh-TW"/>
              <a:pPr>
                <a:defRPr/>
              </a:pPr>
              <a:t>‹#›</a:t>
            </a:fld>
            <a:endParaRPr lang="en-US" altLang="zh-TW"/>
          </a:p>
        </p:txBody>
      </p:sp>
    </p:spTree>
    <p:extLst>
      <p:ext uri="{BB962C8B-B14F-4D97-AF65-F5344CB8AC3E}">
        <p14:creationId xmlns:p14="http://schemas.microsoft.com/office/powerpoint/2010/main" val="3100883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A6552976-595C-E4E2-E52D-8F4C36E17373}"/>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8" name="Rectangle 5">
            <a:extLst>
              <a:ext uri="{FF2B5EF4-FFF2-40B4-BE49-F238E27FC236}">
                <a16:creationId xmlns:a16="http://schemas.microsoft.com/office/drawing/2014/main" id="{C5421480-BC71-D52B-B2F4-E227C4D7164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E73BC135-CB11-D6B7-8D2E-BC64240D201B}"/>
              </a:ext>
            </a:extLst>
          </p:cNvPr>
          <p:cNvSpPr>
            <a:spLocks noGrp="1" noChangeArrowheads="1"/>
          </p:cNvSpPr>
          <p:nvPr>
            <p:ph type="sldNum" sz="quarter" idx="12"/>
          </p:nvPr>
        </p:nvSpPr>
        <p:spPr>
          <a:ln/>
        </p:spPr>
        <p:txBody>
          <a:bodyPr/>
          <a:lstStyle>
            <a:lvl1pPr>
              <a:defRPr/>
            </a:lvl1pPr>
          </a:lstStyle>
          <a:p>
            <a:pPr>
              <a:defRPr/>
            </a:pPr>
            <a:fld id="{50CE56B1-6A71-A047-82C0-50922B7AC9CB}" type="slidenum">
              <a:rPr lang="en-US" altLang="zh-TW"/>
              <a:pPr>
                <a:defRPr/>
              </a:pPr>
              <a:t>‹#›</a:t>
            </a:fld>
            <a:endParaRPr lang="en-US" altLang="zh-TW"/>
          </a:p>
        </p:txBody>
      </p:sp>
    </p:spTree>
    <p:extLst>
      <p:ext uri="{BB962C8B-B14F-4D97-AF65-F5344CB8AC3E}">
        <p14:creationId xmlns:p14="http://schemas.microsoft.com/office/powerpoint/2010/main" val="423030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0909BD0A-C7BA-D1DC-E568-AC7334470B04}"/>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4" name="Rectangle 5">
            <a:extLst>
              <a:ext uri="{FF2B5EF4-FFF2-40B4-BE49-F238E27FC236}">
                <a16:creationId xmlns:a16="http://schemas.microsoft.com/office/drawing/2014/main" id="{E999801A-8414-9AF2-5553-68A11BD0D36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18B0A906-E212-A553-BCAE-2D925EC00206}"/>
              </a:ext>
            </a:extLst>
          </p:cNvPr>
          <p:cNvSpPr>
            <a:spLocks noGrp="1" noChangeArrowheads="1"/>
          </p:cNvSpPr>
          <p:nvPr>
            <p:ph type="sldNum" sz="quarter" idx="12"/>
          </p:nvPr>
        </p:nvSpPr>
        <p:spPr>
          <a:ln/>
        </p:spPr>
        <p:txBody>
          <a:bodyPr/>
          <a:lstStyle>
            <a:lvl1pPr>
              <a:defRPr/>
            </a:lvl1pPr>
          </a:lstStyle>
          <a:p>
            <a:pPr>
              <a:defRPr/>
            </a:pPr>
            <a:fld id="{2EF52F4F-4EE6-3049-98E8-D3C331D09DC7}" type="slidenum">
              <a:rPr lang="en-US" altLang="zh-TW"/>
              <a:pPr>
                <a:defRPr/>
              </a:pPr>
              <a:t>‹#›</a:t>
            </a:fld>
            <a:endParaRPr lang="en-US" altLang="zh-TW"/>
          </a:p>
        </p:txBody>
      </p:sp>
    </p:spTree>
    <p:extLst>
      <p:ext uri="{BB962C8B-B14F-4D97-AF65-F5344CB8AC3E}">
        <p14:creationId xmlns:p14="http://schemas.microsoft.com/office/powerpoint/2010/main" val="2050382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8BE61D-1A5A-B3E1-6D70-9BFB744BA52A}"/>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3" name="Rectangle 5">
            <a:extLst>
              <a:ext uri="{FF2B5EF4-FFF2-40B4-BE49-F238E27FC236}">
                <a16:creationId xmlns:a16="http://schemas.microsoft.com/office/drawing/2014/main" id="{1850331C-A5E0-6120-2461-B0644C11177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7F4CDF94-0620-67DE-E19A-C0011A919FCE}"/>
              </a:ext>
            </a:extLst>
          </p:cNvPr>
          <p:cNvSpPr>
            <a:spLocks noGrp="1" noChangeArrowheads="1"/>
          </p:cNvSpPr>
          <p:nvPr>
            <p:ph type="sldNum" sz="quarter" idx="12"/>
          </p:nvPr>
        </p:nvSpPr>
        <p:spPr>
          <a:ln/>
        </p:spPr>
        <p:txBody>
          <a:bodyPr/>
          <a:lstStyle>
            <a:lvl1pPr>
              <a:defRPr/>
            </a:lvl1pPr>
          </a:lstStyle>
          <a:p>
            <a:pPr>
              <a:defRPr/>
            </a:pPr>
            <a:fld id="{ECD907B4-303F-5940-BFF6-27BA03A2F416}" type="slidenum">
              <a:rPr lang="en-US" altLang="zh-TW"/>
              <a:pPr>
                <a:defRPr/>
              </a:pPr>
              <a:t>‹#›</a:t>
            </a:fld>
            <a:endParaRPr lang="en-US" altLang="zh-TW"/>
          </a:p>
        </p:txBody>
      </p:sp>
    </p:spTree>
    <p:extLst>
      <p:ext uri="{BB962C8B-B14F-4D97-AF65-F5344CB8AC3E}">
        <p14:creationId xmlns:p14="http://schemas.microsoft.com/office/powerpoint/2010/main" val="386943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7D40977C-2053-C3E9-D394-7DB6C46AED66}"/>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6" name="Rectangle 5">
            <a:extLst>
              <a:ext uri="{FF2B5EF4-FFF2-40B4-BE49-F238E27FC236}">
                <a16:creationId xmlns:a16="http://schemas.microsoft.com/office/drawing/2014/main" id="{1F88900B-05BE-C642-3B5C-EA2762B58C3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12D47520-78C5-10AF-02D2-C1C826EB6350}"/>
              </a:ext>
            </a:extLst>
          </p:cNvPr>
          <p:cNvSpPr>
            <a:spLocks noGrp="1" noChangeArrowheads="1"/>
          </p:cNvSpPr>
          <p:nvPr>
            <p:ph type="sldNum" sz="quarter" idx="12"/>
          </p:nvPr>
        </p:nvSpPr>
        <p:spPr>
          <a:ln/>
        </p:spPr>
        <p:txBody>
          <a:bodyPr/>
          <a:lstStyle>
            <a:lvl1pPr>
              <a:defRPr/>
            </a:lvl1pPr>
          </a:lstStyle>
          <a:p>
            <a:pPr>
              <a:defRPr/>
            </a:pPr>
            <a:fld id="{83802660-72EA-7C49-BB07-BE234DD87625}" type="slidenum">
              <a:rPr lang="en-US" altLang="zh-TW"/>
              <a:pPr>
                <a:defRPr/>
              </a:pPr>
              <a:t>‹#›</a:t>
            </a:fld>
            <a:endParaRPr lang="en-US" altLang="zh-TW"/>
          </a:p>
        </p:txBody>
      </p:sp>
    </p:spTree>
    <p:extLst>
      <p:ext uri="{BB962C8B-B14F-4D97-AF65-F5344CB8AC3E}">
        <p14:creationId xmlns:p14="http://schemas.microsoft.com/office/powerpoint/2010/main" val="302450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D0D50F4D-55FA-54D1-6EEF-D18F364C879B}"/>
              </a:ext>
            </a:extLst>
          </p:cNvPr>
          <p:cNvSpPr>
            <a:spLocks noGrp="1" noChangeArrowheads="1"/>
          </p:cNvSpPr>
          <p:nvPr>
            <p:ph type="dt" sz="half" idx="10"/>
          </p:nvPr>
        </p:nvSpPr>
        <p:spPr>
          <a:ln/>
        </p:spPr>
        <p:txBody>
          <a:bodyPr/>
          <a:lstStyle>
            <a:lvl1pPr>
              <a:defRPr/>
            </a:lvl1pPr>
          </a:lstStyle>
          <a:p>
            <a:pPr>
              <a:defRPr/>
            </a:pPr>
            <a:r>
              <a:rPr lang="zh-TW" altLang="en-US"/>
              <a:t>專案管理(第4版)</a:t>
            </a:r>
            <a:endParaRPr lang="en-US" altLang="zh-TW"/>
          </a:p>
        </p:txBody>
      </p:sp>
      <p:sp>
        <p:nvSpPr>
          <p:cNvPr id="6" name="Rectangle 5">
            <a:extLst>
              <a:ext uri="{FF2B5EF4-FFF2-40B4-BE49-F238E27FC236}">
                <a16:creationId xmlns:a16="http://schemas.microsoft.com/office/drawing/2014/main" id="{26F20D50-4ACE-3EA2-A1A4-C0D054CDE534}"/>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FC2BB71F-1894-8260-9D0E-A01E66F0374E}"/>
              </a:ext>
            </a:extLst>
          </p:cNvPr>
          <p:cNvSpPr>
            <a:spLocks noGrp="1" noChangeArrowheads="1"/>
          </p:cNvSpPr>
          <p:nvPr>
            <p:ph type="sldNum" sz="quarter" idx="12"/>
          </p:nvPr>
        </p:nvSpPr>
        <p:spPr>
          <a:ln/>
        </p:spPr>
        <p:txBody>
          <a:bodyPr/>
          <a:lstStyle>
            <a:lvl1pPr>
              <a:defRPr/>
            </a:lvl1pPr>
          </a:lstStyle>
          <a:p>
            <a:pPr>
              <a:defRPr/>
            </a:pPr>
            <a:fld id="{2623E851-DE0D-A64D-A1F6-990E1BAC8B28}" type="slidenum">
              <a:rPr lang="en-US" altLang="zh-TW"/>
              <a:pPr>
                <a:defRPr/>
              </a:pPr>
              <a:t>‹#›</a:t>
            </a:fld>
            <a:endParaRPr lang="en-US" altLang="zh-TW"/>
          </a:p>
        </p:txBody>
      </p:sp>
    </p:spTree>
    <p:extLst>
      <p:ext uri="{BB962C8B-B14F-4D97-AF65-F5344CB8AC3E}">
        <p14:creationId xmlns:p14="http://schemas.microsoft.com/office/powerpoint/2010/main" val="243423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9CA493F-3E65-7CA6-1045-51E838E28D0F}"/>
              </a:ext>
            </a:extLst>
          </p:cNvPr>
          <p:cNvSpPr>
            <a:spLocks noGrp="1" noChangeArrowheads="1"/>
          </p:cNvSpPr>
          <p:nvPr>
            <p:ph type="title"/>
          </p:nvPr>
        </p:nvSpPr>
        <p:spPr bwMode="auto">
          <a:xfrm>
            <a:off x="1524000" y="190500"/>
            <a:ext cx="70104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2B4C8354-6910-D6AA-3EDC-25ACC3A81331}"/>
              </a:ext>
            </a:extLst>
          </p:cNvPr>
          <p:cNvSpPr>
            <a:spLocks noGrp="1" noChangeArrowheads="1"/>
          </p:cNvSpPr>
          <p:nvPr>
            <p:ph type="body" idx="1"/>
          </p:nvPr>
        </p:nvSpPr>
        <p:spPr bwMode="auto">
          <a:xfrm>
            <a:off x="1524000" y="1905000"/>
            <a:ext cx="7010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196" name="Rectangle 4">
            <a:extLst>
              <a:ext uri="{FF2B5EF4-FFF2-40B4-BE49-F238E27FC236}">
                <a16:creationId xmlns:a16="http://schemas.microsoft.com/office/drawing/2014/main" id="{4204F164-1255-4AF2-9BE4-C5B544809432}"/>
              </a:ext>
            </a:extLst>
          </p:cNvPr>
          <p:cNvSpPr>
            <a:spLocks noGrp="1" noChangeArrowheads="1"/>
          </p:cNvSpPr>
          <p:nvPr>
            <p:ph type="dt" sz="half" idx="2"/>
          </p:nvPr>
        </p:nvSpPr>
        <p:spPr bwMode="auto">
          <a:xfrm>
            <a:off x="66294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0" sz="1000"/>
            </a:lvl1pPr>
          </a:lstStyle>
          <a:p>
            <a:pPr>
              <a:defRPr/>
            </a:pPr>
            <a:r>
              <a:rPr lang="zh-TW" altLang="en-US"/>
              <a:t>專案管理(第4版)</a:t>
            </a:r>
            <a:endParaRPr lang="en-US" altLang="zh-TW"/>
          </a:p>
        </p:txBody>
      </p:sp>
      <p:sp>
        <p:nvSpPr>
          <p:cNvPr id="8197" name="Rectangle 5">
            <a:extLst>
              <a:ext uri="{FF2B5EF4-FFF2-40B4-BE49-F238E27FC236}">
                <a16:creationId xmlns:a16="http://schemas.microsoft.com/office/drawing/2014/main" id="{F0DC87C6-2BDB-5A2D-F7B8-66699324D617}"/>
              </a:ext>
            </a:extLst>
          </p:cNvPr>
          <p:cNvSpPr>
            <a:spLocks noGrp="1" noChangeArrowheads="1"/>
          </p:cNvSpPr>
          <p:nvPr>
            <p:ph type="ftr" sz="quarter" idx="3"/>
          </p:nvPr>
        </p:nvSpPr>
        <p:spPr bwMode="auto">
          <a:xfrm>
            <a:off x="32766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kumimoji="0" sz="1000">
                <a:latin typeface="Arial" charset="0"/>
                <a:ea typeface="新細明體" charset="-120"/>
              </a:defRPr>
            </a:lvl1pPr>
          </a:lstStyle>
          <a:p>
            <a:pPr>
              <a:defRPr/>
            </a:pPr>
            <a:endParaRPr lang="en-US" altLang="zh-TW"/>
          </a:p>
        </p:txBody>
      </p:sp>
      <p:sp>
        <p:nvSpPr>
          <p:cNvPr id="8198" name="Rectangle 6">
            <a:extLst>
              <a:ext uri="{FF2B5EF4-FFF2-40B4-BE49-F238E27FC236}">
                <a16:creationId xmlns:a16="http://schemas.microsoft.com/office/drawing/2014/main" id="{DF8EABAD-F6DE-4B78-E971-A1B3DD1B29F1}"/>
              </a:ext>
            </a:extLst>
          </p:cNvPr>
          <p:cNvSpPr>
            <a:spLocks noGrp="1" noChangeArrowheads="1"/>
          </p:cNvSpPr>
          <p:nvPr>
            <p:ph type="sldNum" sz="quarter" idx="4"/>
          </p:nvPr>
        </p:nvSpPr>
        <p:spPr bwMode="auto">
          <a:xfrm>
            <a:off x="1524000" y="6248400"/>
            <a:ext cx="1295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fld id="{5F666066-B5C0-CA46-8135-989AF87111C6}" type="slidenum">
              <a:rPr lang="en-US" altLang="zh-TW"/>
              <a:pPr>
                <a:defRPr/>
              </a:pPr>
              <a:t>‹#›</a:t>
            </a:fld>
            <a:endParaRPr lang="en-US" altLang="zh-TW"/>
          </a:p>
        </p:txBody>
      </p:sp>
      <p:sp>
        <p:nvSpPr>
          <p:cNvPr id="1031" name="Line 7">
            <a:extLst>
              <a:ext uri="{FF2B5EF4-FFF2-40B4-BE49-F238E27FC236}">
                <a16:creationId xmlns:a16="http://schemas.microsoft.com/office/drawing/2014/main" id="{3639B7AD-1292-2808-12BA-0A8128179DD1}"/>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32" name="Oval 8">
            <a:extLst>
              <a:ext uri="{FF2B5EF4-FFF2-40B4-BE49-F238E27FC236}">
                <a16:creationId xmlns:a16="http://schemas.microsoft.com/office/drawing/2014/main" id="{35D7734A-928B-EC07-34B1-2B645EBA56F8}"/>
              </a:ext>
            </a:extLst>
          </p:cNvPr>
          <p:cNvSpPr>
            <a:spLocks noChangeArrowheads="1"/>
          </p:cNvSpPr>
          <p:nvPr/>
        </p:nvSpPr>
        <p:spPr bwMode="auto">
          <a:xfrm>
            <a:off x="152400" y="838200"/>
            <a:ext cx="228600" cy="228600"/>
          </a:xfrm>
          <a:prstGeom prst="ellipse">
            <a:avLst/>
          </a:prstGeom>
          <a:solidFill>
            <a:schemeClr val="tx1"/>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sp>
        <p:nvSpPr>
          <p:cNvPr id="1033" name="Oval 9">
            <a:extLst>
              <a:ext uri="{FF2B5EF4-FFF2-40B4-BE49-F238E27FC236}">
                <a16:creationId xmlns:a16="http://schemas.microsoft.com/office/drawing/2014/main" id="{975CD776-8B24-0880-2F62-46665DC083FD}"/>
              </a:ext>
            </a:extLst>
          </p:cNvPr>
          <p:cNvSpPr>
            <a:spLocks noChangeArrowheads="1"/>
          </p:cNvSpPr>
          <p:nvPr/>
        </p:nvSpPr>
        <p:spPr bwMode="auto">
          <a:xfrm>
            <a:off x="539750" y="838200"/>
            <a:ext cx="228600" cy="228600"/>
          </a:xfrm>
          <a:prstGeom prst="ellipse">
            <a:avLst/>
          </a:prstGeom>
          <a:solidFill>
            <a:schemeClr val="accent1"/>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sp>
        <p:nvSpPr>
          <p:cNvPr id="1034" name="Oval 10">
            <a:extLst>
              <a:ext uri="{FF2B5EF4-FFF2-40B4-BE49-F238E27FC236}">
                <a16:creationId xmlns:a16="http://schemas.microsoft.com/office/drawing/2014/main" id="{CC535608-4506-5F8A-3631-6CEF76E82EC8}"/>
              </a:ext>
            </a:extLst>
          </p:cNvPr>
          <p:cNvSpPr>
            <a:spLocks noChangeArrowheads="1"/>
          </p:cNvSpPr>
          <p:nvPr/>
        </p:nvSpPr>
        <p:spPr bwMode="auto">
          <a:xfrm>
            <a:off x="927100" y="838200"/>
            <a:ext cx="228600" cy="228600"/>
          </a:xfrm>
          <a:prstGeom prst="ellipse">
            <a:avLst/>
          </a:prstGeom>
          <a:solidFill>
            <a:schemeClr val="accent2"/>
          </a:solidFill>
          <a:ln>
            <a:noFill/>
          </a:ln>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zh-TW" sz="2400">
              <a:latin typeface="Times New Roman" panose="02020603050405020304" pitchFamily="18" charset="0"/>
            </a:endParaRPr>
          </a:p>
        </p:txBody>
      </p:sp>
      <p:pic>
        <p:nvPicPr>
          <p:cNvPr id="1035" name="Picture 11">
            <a:extLst>
              <a:ext uri="{FF2B5EF4-FFF2-40B4-BE49-F238E27FC236}">
                <a16:creationId xmlns:a16="http://schemas.microsoft.com/office/drawing/2014/main" id="{598A90FA-9E93-A481-0786-83DCC282328F}"/>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79388" y="6165850"/>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4"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5" r:id="rId12"/>
    <p:sldLayoutId id="2147483746" r:id="rId13"/>
  </p:sldLayoutIdLst>
  <p:hf sldNum="0" hdr="0" ftr="0"/>
  <p:txStyles>
    <p:titleStyle>
      <a:lvl1pPr algn="l" rtl="0" eaLnBrk="0" fontAlgn="base" hangingPunct="0">
        <a:spcBef>
          <a:spcPct val="0"/>
        </a:spcBef>
        <a:spcAft>
          <a:spcPct val="0"/>
        </a:spcAft>
        <a:defRPr kumimoji="1" sz="4200" kern="1200">
          <a:solidFill>
            <a:schemeClr val="tx2"/>
          </a:solidFill>
          <a:latin typeface="+mj-lt"/>
          <a:ea typeface="+mj-ea"/>
          <a:cs typeface="+mj-cs"/>
        </a:defRPr>
      </a:lvl1pPr>
      <a:lvl2pPr algn="l" rtl="0" eaLnBrk="0" fontAlgn="base" hangingPunct="0">
        <a:spcBef>
          <a:spcPct val="0"/>
        </a:spcBef>
        <a:spcAft>
          <a:spcPct val="0"/>
        </a:spcAft>
        <a:defRPr kumimoji="1" sz="4200">
          <a:solidFill>
            <a:schemeClr val="tx2"/>
          </a:solidFill>
          <a:latin typeface="Arial" charset="0"/>
          <a:ea typeface="新細明體" charset="-120"/>
        </a:defRPr>
      </a:lvl2pPr>
      <a:lvl3pPr algn="l" rtl="0" eaLnBrk="0" fontAlgn="base" hangingPunct="0">
        <a:spcBef>
          <a:spcPct val="0"/>
        </a:spcBef>
        <a:spcAft>
          <a:spcPct val="0"/>
        </a:spcAft>
        <a:defRPr kumimoji="1" sz="4200">
          <a:solidFill>
            <a:schemeClr val="tx2"/>
          </a:solidFill>
          <a:latin typeface="Arial" charset="0"/>
          <a:ea typeface="新細明體" charset="-120"/>
        </a:defRPr>
      </a:lvl3pPr>
      <a:lvl4pPr algn="l" rtl="0" eaLnBrk="0" fontAlgn="base" hangingPunct="0">
        <a:spcBef>
          <a:spcPct val="0"/>
        </a:spcBef>
        <a:spcAft>
          <a:spcPct val="0"/>
        </a:spcAft>
        <a:defRPr kumimoji="1" sz="4200">
          <a:solidFill>
            <a:schemeClr val="tx2"/>
          </a:solidFill>
          <a:latin typeface="Arial" charset="0"/>
          <a:ea typeface="新細明體" charset="-120"/>
        </a:defRPr>
      </a:lvl4pPr>
      <a:lvl5pPr algn="l" rtl="0" eaLnBrk="0" fontAlgn="base" hangingPunct="0">
        <a:spcBef>
          <a:spcPct val="0"/>
        </a:spcBef>
        <a:spcAft>
          <a:spcPct val="0"/>
        </a:spcAft>
        <a:defRPr kumimoji="1" sz="4200">
          <a:solidFill>
            <a:schemeClr val="tx2"/>
          </a:solidFill>
          <a:latin typeface="Arial" charset="0"/>
          <a:ea typeface="新細明體" charset="-120"/>
        </a:defRPr>
      </a:lvl5pPr>
      <a:lvl6pPr marL="457200" algn="l" rtl="0" fontAlgn="base">
        <a:spcBef>
          <a:spcPct val="0"/>
        </a:spcBef>
        <a:spcAft>
          <a:spcPct val="0"/>
        </a:spcAft>
        <a:defRPr kumimoji="1" sz="4200">
          <a:solidFill>
            <a:schemeClr val="tx2"/>
          </a:solidFill>
          <a:latin typeface="Arial" charset="0"/>
          <a:ea typeface="新細明體" charset="-120"/>
        </a:defRPr>
      </a:lvl6pPr>
      <a:lvl7pPr marL="914400" algn="l" rtl="0" fontAlgn="base">
        <a:spcBef>
          <a:spcPct val="0"/>
        </a:spcBef>
        <a:spcAft>
          <a:spcPct val="0"/>
        </a:spcAft>
        <a:defRPr kumimoji="1" sz="4200">
          <a:solidFill>
            <a:schemeClr val="tx2"/>
          </a:solidFill>
          <a:latin typeface="Arial" charset="0"/>
          <a:ea typeface="新細明體" charset="-120"/>
        </a:defRPr>
      </a:lvl7pPr>
      <a:lvl8pPr marL="1371600" algn="l" rtl="0" fontAlgn="base">
        <a:spcBef>
          <a:spcPct val="0"/>
        </a:spcBef>
        <a:spcAft>
          <a:spcPct val="0"/>
        </a:spcAft>
        <a:defRPr kumimoji="1" sz="4200">
          <a:solidFill>
            <a:schemeClr val="tx2"/>
          </a:solidFill>
          <a:latin typeface="Arial" charset="0"/>
          <a:ea typeface="新細明體" charset="-120"/>
        </a:defRPr>
      </a:lvl8pPr>
      <a:lvl9pPr marL="1828800" algn="l" rtl="0" fontAlgn="base">
        <a:spcBef>
          <a:spcPct val="0"/>
        </a:spcBef>
        <a:spcAft>
          <a:spcPct val="0"/>
        </a:spcAft>
        <a:defRPr kumimoji="1" sz="4200">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lr>
          <a:schemeClr val="tx1"/>
        </a:buClr>
        <a:buSzPct val="70000"/>
        <a:buFont typeface="Wingdings" pitchFamily="2" charset="2"/>
        <a:buChar char="¢"/>
        <a:defRPr kumimoji="1" sz="30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l"/>
        <a:defRPr kumimoji="1"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2"/>
        </a:buClr>
        <a:buChar char="•"/>
        <a:defRPr kumimoji="1"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tx1"/>
        </a:buClr>
        <a:buChar char="•"/>
        <a:defRPr kumimoji="1"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online.visual-paradigm.com/drive/#diagramlist:proj=0&amp;new=WorkBreakdownStructureDiagram" TargetMode="External"/><Relationship Id="rId2" Type="http://schemas.openxmlformats.org/officeDocument/2006/relationships/hyperlink" Target="https://www.projectclub.com.tw/hard-power/free-project.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BB7826C-5139-DCC9-1158-9CF9760F6510}"/>
              </a:ext>
            </a:extLst>
          </p:cNvPr>
          <p:cNvSpPr>
            <a:spLocks noGrp="1" noChangeArrowheads="1"/>
          </p:cNvSpPr>
          <p:nvPr>
            <p:ph type="ctrTitle"/>
          </p:nvPr>
        </p:nvSpPr>
        <p:spPr/>
        <p:txBody>
          <a:bodyPr/>
          <a:lstStyle/>
          <a:p>
            <a:pPr eaLnBrk="1" hangingPunct="1"/>
            <a:r>
              <a:rPr lang="zh-TW" altLang="en-US"/>
              <a:t>範疇管理</a:t>
            </a:r>
            <a:br>
              <a:rPr lang="zh-TW" altLang="en-US"/>
            </a:br>
            <a:r>
              <a:rPr lang="en-US" altLang="zh-TW"/>
              <a:t>(Scope)  </a:t>
            </a:r>
          </a:p>
        </p:txBody>
      </p:sp>
      <p:sp>
        <p:nvSpPr>
          <p:cNvPr id="17410" name="Rectangle 3">
            <a:extLst>
              <a:ext uri="{FF2B5EF4-FFF2-40B4-BE49-F238E27FC236}">
                <a16:creationId xmlns:a16="http://schemas.microsoft.com/office/drawing/2014/main" id="{16240028-616E-8F76-D2AC-ED30249BDA40}"/>
              </a:ext>
            </a:extLst>
          </p:cNvPr>
          <p:cNvSpPr>
            <a:spLocks noGrp="1" noChangeArrowheads="1"/>
          </p:cNvSpPr>
          <p:nvPr>
            <p:ph type="subTitle" idx="1"/>
          </p:nvPr>
        </p:nvSpPr>
        <p:spPr/>
        <p:txBody>
          <a:bodyPr/>
          <a:lstStyle/>
          <a:p>
            <a:pPr eaLnBrk="1" hangingPunct="1">
              <a:buFont typeface="Wingdings" pitchFamily="2" charset="2"/>
              <a:buNone/>
            </a:pPr>
            <a:r>
              <a:rPr lang="zh-TW" altLang="en-US" dirty="0"/>
              <a:t>授課教師：賴佳瑜老師</a:t>
            </a:r>
            <a:endParaRPr lang="en-US" altLang="zh-TW" dirty="0"/>
          </a:p>
          <a:p>
            <a:pPr eaLnBrk="1" hangingPunct="1">
              <a:buFont typeface="Wingdings" pitchFamily="2" charset="2"/>
              <a:buNone/>
            </a:pPr>
            <a:r>
              <a:rPr lang="en-US" altLang="zh-TW"/>
              <a:t>2022/10/25</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標題 1">
            <a:extLst>
              <a:ext uri="{FF2B5EF4-FFF2-40B4-BE49-F238E27FC236}">
                <a16:creationId xmlns:a16="http://schemas.microsoft.com/office/drawing/2014/main" id="{1B05F4EA-592D-4832-7707-2ED3CDC79344}"/>
              </a:ext>
            </a:extLst>
          </p:cNvPr>
          <p:cNvSpPr>
            <a:spLocks noGrp="1" noChangeArrowheads="1"/>
          </p:cNvSpPr>
          <p:nvPr>
            <p:ph type="title"/>
          </p:nvPr>
        </p:nvSpPr>
        <p:spPr/>
        <p:txBody>
          <a:bodyPr/>
          <a:lstStyle/>
          <a:p>
            <a:endParaRPr lang="zh-TW" altLang="en-US"/>
          </a:p>
        </p:txBody>
      </p:sp>
      <p:sp>
        <p:nvSpPr>
          <p:cNvPr id="26626" name="日期版面配置區 2">
            <a:extLst>
              <a:ext uri="{FF2B5EF4-FFF2-40B4-BE49-F238E27FC236}">
                <a16:creationId xmlns:a16="http://schemas.microsoft.com/office/drawing/2014/main" id="{0B88C8BC-5B42-393C-295F-89803499946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6627" name="圖片 4" descr="一張含有 文字 的圖片&#10;&#10;自動產生的描述">
            <a:extLst>
              <a:ext uri="{FF2B5EF4-FFF2-40B4-BE49-F238E27FC236}">
                <a16:creationId xmlns:a16="http://schemas.microsoft.com/office/drawing/2014/main" id="{D9D6EBF4-7E16-9D3F-F078-7E7A20397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75"/>
            <a:ext cx="9144000"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a:extLst>
              <a:ext uri="{FF2B5EF4-FFF2-40B4-BE49-F238E27FC236}">
                <a16:creationId xmlns:a16="http://schemas.microsoft.com/office/drawing/2014/main" id="{E49E5562-1547-C333-0F1B-79F76E44CF6E}"/>
              </a:ext>
            </a:extLst>
          </p:cNvPr>
          <p:cNvSpPr>
            <a:spLocks noGrp="1" noChangeArrowheads="1"/>
          </p:cNvSpPr>
          <p:nvPr>
            <p:ph type="title"/>
          </p:nvPr>
        </p:nvSpPr>
        <p:spPr/>
        <p:txBody>
          <a:bodyPr/>
          <a:lstStyle/>
          <a:p>
            <a:endParaRPr lang="zh-TW" altLang="en-US"/>
          </a:p>
        </p:txBody>
      </p:sp>
      <p:sp>
        <p:nvSpPr>
          <p:cNvPr id="27650" name="日期版面配置區 2">
            <a:extLst>
              <a:ext uri="{FF2B5EF4-FFF2-40B4-BE49-F238E27FC236}">
                <a16:creationId xmlns:a16="http://schemas.microsoft.com/office/drawing/2014/main" id="{82AE22BE-3AA1-3AF4-09FE-14B90FD147B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7651" name="圖片 4">
            <a:extLst>
              <a:ext uri="{FF2B5EF4-FFF2-40B4-BE49-F238E27FC236}">
                <a16:creationId xmlns:a16="http://schemas.microsoft.com/office/drawing/2014/main" id="{448CE90B-CADA-359A-37E5-43FE5B9F2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0500"/>
            <a:ext cx="8856662" cy="556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日期版面配置區 1">
            <a:extLst>
              <a:ext uri="{FF2B5EF4-FFF2-40B4-BE49-F238E27FC236}">
                <a16:creationId xmlns:a16="http://schemas.microsoft.com/office/drawing/2014/main" id="{6BC63E6C-F5B4-B310-C389-A1334369A6B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8674" name="Picture 4">
            <a:extLst>
              <a:ext uri="{FF2B5EF4-FFF2-40B4-BE49-F238E27FC236}">
                <a16:creationId xmlns:a16="http://schemas.microsoft.com/office/drawing/2014/main" id="{B8CECC49-E1DA-D247-CA2B-012EB8ABE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3338"/>
            <a:ext cx="7164387" cy="682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日期版面配置區 1">
            <a:extLst>
              <a:ext uri="{FF2B5EF4-FFF2-40B4-BE49-F238E27FC236}">
                <a16:creationId xmlns:a16="http://schemas.microsoft.com/office/drawing/2014/main" id="{0757D676-08A6-02D3-A187-EF9552A0089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9698" name="Picture 4">
            <a:extLst>
              <a:ext uri="{FF2B5EF4-FFF2-40B4-BE49-F238E27FC236}">
                <a16:creationId xmlns:a16="http://schemas.microsoft.com/office/drawing/2014/main" id="{EB4ED058-A260-A22C-07F7-46BC578A3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日期版面配置區 3">
            <a:extLst>
              <a:ext uri="{FF2B5EF4-FFF2-40B4-BE49-F238E27FC236}">
                <a16:creationId xmlns:a16="http://schemas.microsoft.com/office/drawing/2014/main" id="{F0345DC5-95BC-98E2-6BE3-A265CEAD944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0722" name="Rectangle 2">
            <a:extLst>
              <a:ext uri="{FF2B5EF4-FFF2-40B4-BE49-F238E27FC236}">
                <a16:creationId xmlns:a16="http://schemas.microsoft.com/office/drawing/2014/main" id="{B5E63BAE-1949-0E9E-9BF1-FF75A978CDD1}"/>
              </a:ext>
            </a:extLst>
          </p:cNvPr>
          <p:cNvSpPr>
            <a:spLocks noGrp="1" noChangeArrowheads="1"/>
          </p:cNvSpPr>
          <p:nvPr>
            <p:ph type="title"/>
          </p:nvPr>
        </p:nvSpPr>
        <p:spPr/>
        <p:txBody>
          <a:bodyPr/>
          <a:lstStyle/>
          <a:p>
            <a:pPr eaLnBrk="1" hangingPunct="1"/>
            <a:r>
              <a:rPr lang="zh-TW" altLang="en-US"/>
              <a:t>專案範疇管理</a:t>
            </a:r>
          </a:p>
        </p:txBody>
      </p:sp>
      <p:sp>
        <p:nvSpPr>
          <p:cNvPr id="54275" name="Rectangle 3">
            <a:extLst>
              <a:ext uri="{FF2B5EF4-FFF2-40B4-BE49-F238E27FC236}">
                <a16:creationId xmlns:a16="http://schemas.microsoft.com/office/drawing/2014/main" id="{B1326396-6ECA-7A4F-FC41-2DFB326A36CB}"/>
              </a:ext>
            </a:extLst>
          </p:cNvPr>
          <p:cNvSpPr>
            <a:spLocks noGrp="1" noChangeArrowheads="1"/>
          </p:cNvSpPr>
          <p:nvPr>
            <p:ph type="body" idx="1"/>
          </p:nvPr>
        </p:nvSpPr>
        <p:spPr/>
        <p:txBody>
          <a:bodyPr/>
          <a:lstStyle/>
          <a:p>
            <a:pPr eaLnBrk="1" hangingPunct="1">
              <a:lnSpc>
                <a:spcPct val="80000"/>
              </a:lnSpc>
              <a:defRPr/>
            </a:pPr>
            <a:r>
              <a:rPr lang="zh-TW" altLang="en-US" sz="2600" dirty="0"/>
              <a:t>為了防止專案在執行過程中，偏移了原來的專案目標，必須要界定</a:t>
            </a:r>
            <a:r>
              <a:rPr lang="zh-TW" altLang="en-US" sz="2600" b="1" dirty="0">
                <a:solidFill>
                  <a:srgbClr val="CC0066"/>
                </a:solidFill>
              </a:rPr>
              <a:t>專案的範疇</a:t>
            </a:r>
            <a:r>
              <a:rPr lang="zh-TW" altLang="en-US" sz="2600" dirty="0"/>
              <a:t>，這就是專案範疇管理的精神。</a:t>
            </a:r>
          </a:p>
          <a:p>
            <a:pPr eaLnBrk="1" hangingPunct="1">
              <a:lnSpc>
                <a:spcPct val="80000"/>
              </a:lnSpc>
              <a:defRPr/>
            </a:pPr>
            <a:r>
              <a:rPr lang="zh-TW" altLang="en-US" sz="2600" dirty="0"/>
              <a:t>範疇管理的主要用意在於專案資源與時間有限，應</a:t>
            </a:r>
            <a:r>
              <a:rPr lang="zh-TW" altLang="en-US" sz="2600" dirty="0">
                <a:highlight>
                  <a:srgbClr val="FFFF00"/>
                </a:highlight>
              </a:rPr>
              <a:t>專注在該做的事，而不要讓問題發散</a:t>
            </a:r>
            <a:r>
              <a:rPr lang="zh-TW" altLang="en-US" sz="2600" dirty="0"/>
              <a:t>。</a:t>
            </a:r>
          </a:p>
          <a:p>
            <a:pPr eaLnBrk="1" hangingPunct="1">
              <a:lnSpc>
                <a:spcPct val="80000"/>
              </a:lnSpc>
              <a:defRPr/>
            </a:pPr>
            <a:r>
              <a:rPr lang="zh-TW" altLang="en-US" sz="2600" dirty="0"/>
              <a:t>因此，範疇管理是為了完成專案目標所應進行的必要作業：</a:t>
            </a:r>
            <a:r>
              <a:rPr lang="zh-TW" altLang="en-US" sz="2600" dirty="0">
                <a:solidFill>
                  <a:srgbClr val="FF00FF"/>
                </a:solidFill>
              </a:rPr>
              <a:t>釐清哪些是專案應該做的？哪些是專案不應該做的？</a:t>
            </a:r>
            <a:r>
              <a:rPr lang="zh-TW" altLang="en-US" sz="2600" dirty="0"/>
              <a:t> </a:t>
            </a:r>
          </a:p>
          <a:p>
            <a:pPr eaLnBrk="1" hangingPunct="1">
              <a:lnSpc>
                <a:spcPct val="80000"/>
              </a:lnSpc>
              <a:defRPr/>
            </a:pPr>
            <a:r>
              <a:rPr lang="zh-TW" altLang="en-US" sz="2600" dirty="0"/>
              <a:t>「範疇」</a:t>
            </a:r>
            <a:r>
              <a:rPr lang="en-US" altLang="zh-TW" sz="2600" dirty="0"/>
              <a:t>(scope)</a:t>
            </a:r>
            <a:r>
              <a:rPr lang="zh-TW" altLang="en-US" sz="2600" dirty="0"/>
              <a:t>是指</a:t>
            </a:r>
            <a:r>
              <a:rPr lang="zh-TW" altLang="en-US" sz="2600" dirty="0">
                <a:solidFill>
                  <a:srgbClr val="FF2F92"/>
                </a:solidFill>
                <a:highlight>
                  <a:srgbClr val="FFFF00"/>
                </a:highlight>
              </a:rPr>
              <a:t>專案的產品、服務或成果及專案想要產生的可交付成果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日期版面配置區 3">
            <a:extLst>
              <a:ext uri="{FF2B5EF4-FFF2-40B4-BE49-F238E27FC236}">
                <a16:creationId xmlns:a16="http://schemas.microsoft.com/office/drawing/2014/main" id="{771DA27A-1F0E-2568-4920-90FB5AA1EEB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1746" name="Rectangle 2">
            <a:extLst>
              <a:ext uri="{FF2B5EF4-FFF2-40B4-BE49-F238E27FC236}">
                <a16:creationId xmlns:a16="http://schemas.microsoft.com/office/drawing/2014/main" id="{EF7B6777-3996-BD0F-04B8-77ED619CC379}"/>
              </a:ext>
            </a:extLst>
          </p:cNvPr>
          <p:cNvSpPr>
            <a:spLocks noGrp="1" noChangeArrowheads="1"/>
          </p:cNvSpPr>
          <p:nvPr>
            <p:ph type="title"/>
          </p:nvPr>
        </p:nvSpPr>
        <p:spPr/>
        <p:txBody>
          <a:bodyPr/>
          <a:lstStyle/>
          <a:p>
            <a:pPr eaLnBrk="1" hangingPunct="1"/>
            <a:r>
              <a:rPr lang="zh-TW" altLang="en-US"/>
              <a:t>專案範疇管理的主要流程 </a:t>
            </a:r>
          </a:p>
        </p:txBody>
      </p:sp>
      <p:sp>
        <p:nvSpPr>
          <p:cNvPr id="31747" name="Rectangle 3">
            <a:extLst>
              <a:ext uri="{FF2B5EF4-FFF2-40B4-BE49-F238E27FC236}">
                <a16:creationId xmlns:a16="http://schemas.microsoft.com/office/drawing/2014/main" id="{CBBC1E99-FAF5-04FE-F6DB-716802ECD971}"/>
              </a:ext>
            </a:extLst>
          </p:cNvPr>
          <p:cNvSpPr>
            <a:spLocks noGrp="1" noChangeArrowheads="1"/>
          </p:cNvSpPr>
          <p:nvPr>
            <p:ph type="body" idx="1"/>
          </p:nvPr>
        </p:nvSpPr>
        <p:spPr/>
        <p:txBody>
          <a:bodyPr/>
          <a:lstStyle/>
          <a:p>
            <a:pPr eaLnBrk="1" hangingPunct="1"/>
            <a:r>
              <a:rPr lang="en-US" altLang="zh-TW"/>
              <a:t>1. </a:t>
            </a:r>
            <a:r>
              <a:rPr lang="zh-TW" altLang="en-US"/>
              <a:t>範疇規劃</a:t>
            </a:r>
            <a:r>
              <a:rPr lang="en-US" altLang="zh-TW"/>
              <a:t>(Scope Planning)</a:t>
            </a:r>
          </a:p>
          <a:p>
            <a:pPr eaLnBrk="1" hangingPunct="1"/>
            <a:r>
              <a:rPr lang="en-US" altLang="zh-TW"/>
              <a:t>2. </a:t>
            </a:r>
            <a:r>
              <a:rPr lang="zh-TW" altLang="en-US"/>
              <a:t>範疇定義</a:t>
            </a:r>
            <a:r>
              <a:rPr lang="en-US" altLang="zh-TW"/>
              <a:t>(Scope Definition)</a:t>
            </a:r>
          </a:p>
          <a:p>
            <a:pPr eaLnBrk="1" hangingPunct="1"/>
            <a:r>
              <a:rPr lang="en-US" altLang="zh-TW"/>
              <a:t>3. </a:t>
            </a:r>
            <a:r>
              <a:rPr lang="zh-TW" altLang="en-US"/>
              <a:t>建立工作分解結構</a:t>
            </a:r>
            <a:r>
              <a:rPr lang="en-US" altLang="zh-TW"/>
              <a:t>(Create WBS)</a:t>
            </a:r>
          </a:p>
          <a:p>
            <a:pPr eaLnBrk="1" hangingPunct="1"/>
            <a:r>
              <a:rPr lang="en-US" altLang="zh-TW"/>
              <a:t>4. </a:t>
            </a:r>
            <a:r>
              <a:rPr lang="zh-TW" altLang="en-US"/>
              <a:t>範疇驗證</a:t>
            </a:r>
            <a:r>
              <a:rPr lang="en-US" altLang="zh-TW"/>
              <a:t>(Scope Verification)</a:t>
            </a:r>
          </a:p>
          <a:p>
            <a:pPr eaLnBrk="1" hangingPunct="1"/>
            <a:r>
              <a:rPr lang="en-US" altLang="zh-TW"/>
              <a:t>5. </a:t>
            </a:r>
            <a:r>
              <a:rPr lang="zh-TW" altLang="en-US"/>
              <a:t>範疇控制</a:t>
            </a:r>
            <a:r>
              <a:rPr lang="en-US" altLang="zh-TW"/>
              <a:t>(Scope Control)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日期版面配置區 3">
            <a:extLst>
              <a:ext uri="{FF2B5EF4-FFF2-40B4-BE49-F238E27FC236}">
                <a16:creationId xmlns:a16="http://schemas.microsoft.com/office/drawing/2014/main" id="{CF7C61E1-745D-46FE-6FAE-2AEDA1B2F90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2770" name="Rectangle 2">
            <a:extLst>
              <a:ext uri="{FF2B5EF4-FFF2-40B4-BE49-F238E27FC236}">
                <a16:creationId xmlns:a16="http://schemas.microsoft.com/office/drawing/2014/main" id="{DCAABA2B-54FF-19FE-3D7F-184C855D107F}"/>
              </a:ext>
            </a:extLst>
          </p:cNvPr>
          <p:cNvSpPr>
            <a:spLocks noGrp="1" noChangeArrowheads="1"/>
          </p:cNvSpPr>
          <p:nvPr>
            <p:ph type="title"/>
          </p:nvPr>
        </p:nvSpPr>
        <p:spPr/>
        <p:txBody>
          <a:bodyPr/>
          <a:lstStyle/>
          <a:p>
            <a:pPr eaLnBrk="1" hangingPunct="1"/>
            <a:r>
              <a:rPr lang="zh-TW" altLang="en-US"/>
              <a:t>範疇規劃</a:t>
            </a:r>
            <a:br>
              <a:rPr lang="zh-TW" altLang="en-US"/>
            </a:br>
            <a:r>
              <a:rPr lang="en-US" altLang="zh-TW"/>
              <a:t>(Scope Planning) </a:t>
            </a:r>
          </a:p>
        </p:txBody>
      </p:sp>
      <p:sp>
        <p:nvSpPr>
          <p:cNvPr id="24579" name="Rectangle 3">
            <a:extLst>
              <a:ext uri="{FF2B5EF4-FFF2-40B4-BE49-F238E27FC236}">
                <a16:creationId xmlns:a16="http://schemas.microsoft.com/office/drawing/2014/main" id="{CE0F64E8-CF5E-9511-833C-40AD6DB89979}"/>
              </a:ext>
            </a:extLst>
          </p:cNvPr>
          <p:cNvSpPr>
            <a:spLocks noGrp="1" noChangeArrowheads="1"/>
          </p:cNvSpPr>
          <p:nvPr>
            <p:ph type="body" idx="1"/>
          </p:nvPr>
        </p:nvSpPr>
        <p:spPr/>
        <p:txBody>
          <a:bodyPr/>
          <a:lstStyle/>
          <a:p>
            <a:pPr eaLnBrk="1" hangingPunct="1">
              <a:defRPr/>
            </a:pPr>
            <a:r>
              <a:rPr lang="zh-TW" altLang="en-US" dirty="0"/>
              <a:t>範疇規劃</a:t>
            </a:r>
            <a:r>
              <a:rPr lang="en-US" altLang="zh-TW" dirty="0"/>
              <a:t>(Scope Planning)</a:t>
            </a:r>
            <a:r>
              <a:rPr lang="zh-TW" altLang="en-US" dirty="0"/>
              <a:t>是「</a:t>
            </a:r>
            <a:r>
              <a:rPr lang="zh-TW" altLang="en-US" dirty="0">
                <a:highlight>
                  <a:srgbClr val="FFFF00"/>
                </a:highlight>
              </a:rPr>
              <a:t>專案範疇管理</a:t>
            </a:r>
            <a:r>
              <a:rPr lang="zh-TW" altLang="en-US" dirty="0"/>
              <a:t>」知識領域的第一個流程，也是「</a:t>
            </a:r>
            <a:r>
              <a:rPr lang="zh-TW" altLang="en-US" dirty="0">
                <a:highlight>
                  <a:srgbClr val="FFFF00"/>
                </a:highlight>
              </a:rPr>
              <a:t>規劃</a:t>
            </a:r>
            <a:r>
              <a:rPr lang="zh-TW" altLang="en-US" dirty="0"/>
              <a:t>」流程群組的第二個流程 </a:t>
            </a:r>
          </a:p>
          <a:p>
            <a:pPr eaLnBrk="1" hangingPunct="1">
              <a:defRPr/>
            </a:pPr>
            <a:r>
              <a:rPr lang="zh-TW" altLang="en-US" dirty="0"/>
              <a:t>「範疇規劃」的目的，是要製作</a:t>
            </a:r>
            <a:r>
              <a:rPr lang="zh-TW" altLang="en-US" dirty="0">
                <a:solidFill>
                  <a:srgbClr val="FF2F92"/>
                </a:solidFill>
              </a:rPr>
              <a:t>範疇管理計畫</a:t>
            </a:r>
            <a:r>
              <a:rPr lang="zh-TW" altLang="en-US" dirty="0"/>
              <a:t>這份文件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日期版面配置區 3">
            <a:extLst>
              <a:ext uri="{FF2B5EF4-FFF2-40B4-BE49-F238E27FC236}">
                <a16:creationId xmlns:a16="http://schemas.microsoft.com/office/drawing/2014/main" id="{0CC712B7-F258-9F18-3F1F-41EE819D01F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3794" name="Rectangle 2">
            <a:extLst>
              <a:ext uri="{FF2B5EF4-FFF2-40B4-BE49-F238E27FC236}">
                <a16:creationId xmlns:a16="http://schemas.microsoft.com/office/drawing/2014/main" id="{662283D5-33D2-15C7-4AE9-3A802DE1CCD0}"/>
              </a:ext>
            </a:extLst>
          </p:cNvPr>
          <p:cNvSpPr>
            <a:spLocks noGrp="1" noChangeArrowheads="1"/>
          </p:cNvSpPr>
          <p:nvPr>
            <p:ph type="title"/>
          </p:nvPr>
        </p:nvSpPr>
        <p:spPr/>
        <p:txBody>
          <a:bodyPr/>
          <a:lstStyle/>
          <a:p>
            <a:pPr eaLnBrk="1" hangingPunct="1"/>
            <a:r>
              <a:rPr lang="zh-TW" altLang="en-US"/>
              <a:t>範疇規劃的投入 </a:t>
            </a:r>
          </a:p>
        </p:txBody>
      </p:sp>
      <p:sp>
        <p:nvSpPr>
          <p:cNvPr id="33795" name="Rectangle 3">
            <a:extLst>
              <a:ext uri="{FF2B5EF4-FFF2-40B4-BE49-F238E27FC236}">
                <a16:creationId xmlns:a16="http://schemas.microsoft.com/office/drawing/2014/main" id="{5131B13D-CF8D-C216-D3F2-AE6C5822C0F5}"/>
              </a:ext>
            </a:extLst>
          </p:cNvPr>
          <p:cNvSpPr>
            <a:spLocks noGrp="1" noChangeArrowheads="1"/>
          </p:cNvSpPr>
          <p:nvPr>
            <p:ph type="body" idx="1"/>
          </p:nvPr>
        </p:nvSpPr>
        <p:spPr/>
        <p:txBody>
          <a:bodyPr/>
          <a:lstStyle/>
          <a:p>
            <a:pPr eaLnBrk="1" hangingPunct="1"/>
            <a:r>
              <a:rPr lang="zh-TW" altLang="en-US"/>
              <a:t>專案管理計畫</a:t>
            </a:r>
          </a:p>
          <a:p>
            <a:pPr eaLnBrk="1" hangingPunct="1"/>
            <a:r>
              <a:rPr lang="zh-TW" altLang="en-US" b="1">
                <a:solidFill>
                  <a:srgbClr val="FF2F92"/>
                </a:solidFill>
              </a:rPr>
              <a:t>專案核准證明</a:t>
            </a:r>
            <a:r>
              <a:rPr lang="en-US" altLang="zh-TW" b="1">
                <a:solidFill>
                  <a:srgbClr val="FF2F92"/>
                </a:solidFill>
              </a:rPr>
              <a:t>(project charter)</a:t>
            </a:r>
          </a:p>
          <a:p>
            <a:pPr eaLnBrk="1" hangingPunct="1"/>
            <a:r>
              <a:rPr lang="zh-TW" altLang="en-US"/>
              <a:t>企業環境因素</a:t>
            </a:r>
          </a:p>
          <a:p>
            <a:pPr eaLnBrk="1" hangingPunct="1"/>
            <a:r>
              <a:rPr lang="zh-TW" altLang="en-US"/>
              <a:t>組織流程資產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日期版面配置區 3">
            <a:extLst>
              <a:ext uri="{FF2B5EF4-FFF2-40B4-BE49-F238E27FC236}">
                <a16:creationId xmlns:a16="http://schemas.microsoft.com/office/drawing/2014/main" id="{F3A9CDCC-7C0C-6307-8ADB-E165913BC0B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4818" name="Rectangle 2">
            <a:extLst>
              <a:ext uri="{FF2B5EF4-FFF2-40B4-BE49-F238E27FC236}">
                <a16:creationId xmlns:a16="http://schemas.microsoft.com/office/drawing/2014/main" id="{BB307500-2A37-7AF9-F047-EE188D015FAC}"/>
              </a:ext>
            </a:extLst>
          </p:cNvPr>
          <p:cNvSpPr>
            <a:spLocks noGrp="1" noChangeArrowheads="1"/>
          </p:cNvSpPr>
          <p:nvPr>
            <p:ph type="title"/>
          </p:nvPr>
        </p:nvSpPr>
        <p:spPr/>
        <p:txBody>
          <a:bodyPr/>
          <a:lstStyle/>
          <a:p>
            <a:pPr eaLnBrk="1" hangingPunct="1"/>
            <a:r>
              <a:rPr lang="zh-TW" altLang="en-US"/>
              <a:t>範疇規劃的工具與技巧 </a:t>
            </a:r>
          </a:p>
        </p:txBody>
      </p:sp>
      <p:sp>
        <p:nvSpPr>
          <p:cNvPr id="34819" name="Rectangle 3">
            <a:extLst>
              <a:ext uri="{FF2B5EF4-FFF2-40B4-BE49-F238E27FC236}">
                <a16:creationId xmlns:a16="http://schemas.microsoft.com/office/drawing/2014/main" id="{4150C9E0-E699-B487-985B-758774351B25}"/>
              </a:ext>
            </a:extLst>
          </p:cNvPr>
          <p:cNvSpPr>
            <a:spLocks noGrp="1" noChangeArrowheads="1"/>
          </p:cNvSpPr>
          <p:nvPr>
            <p:ph type="body" idx="1"/>
          </p:nvPr>
        </p:nvSpPr>
        <p:spPr/>
        <p:txBody>
          <a:bodyPr/>
          <a:lstStyle/>
          <a:p>
            <a:pPr eaLnBrk="1" hangingPunct="1"/>
            <a:r>
              <a:rPr lang="zh-TW" altLang="en-US"/>
              <a:t>專家判斷：最好是對「</a:t>
            </a:r>
            <a:r>
              <a:rPr lang="zh-TW" altLang="en-US">
                <a:solidFill>
                  <a:srgbClr val="CC0066"/>
                </a:solidFill>
              </a:rPr>
              <a:t>專案核准證明</a:t>
            </a:r>
            <a:r>
              <a:rPr lang="zh-TW" altLang="en-US"/>
              <a:t>」有貢獻的高階經理人</a:t>
            </a:r>
          </a:p>
          <a:p>
            <a:pPr eaLnBrk="1" hangingPunct="1"/>
            <a:r>
              <a:rPr lang="zh-TW" altLang="en-US"/>
              <a:t>會議：可用來</a:t>
            </a:r>
            <a:r>
              <a:rPr lang="zh-TW" altLang="en-US">
                <a:solidFill>
                  <a:srgbClr val="CC0066"/>
                </a:solidFill>
              </a:rPr>
              <a:t>協助定義範疇管理計畫的範疇管理範本</a:t>
            </a:r>
            <a:r>
              <a:rPr lang="zh-TW" altLang="en-US"/>
              <a:t>、表格與標準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日期版面配置區 3">
            <a:extLst>
              <a:ext uri="{FF2B5EF4-FFF2-40B4-BE49-F238E27FC236}">
                <a16:creationId xmlns:a16="http://schemas.microsoft.com/office/drawing/2014/main" id="{72E09658-3681-3429-A247-DB72DD5CDEB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5842" name="Rectangle 2">
            <a:extLst>
              <a:ext uri="{FF2B5EF4-FFF2-40B4-BE49-F238E27FC236}">
                <a16:creationId xmlns:a16="http://schemas.microsoft.com/office/drawing/2014/main" id="{BC77F3EA-83AE-1F8E-C067-2A01C73881AA}"/>
              </a:ext>
            </a:extLst>
          </p:cNvPr>
          <p:cNvSpPr>
            <a:spLocks noGrp="1" noChangeArrowheads="1"/>
          </p:cNvSpPr>
          <p:nvPr>
            <p:ph type="title"/>
          </p:nvPr>
        </p:nvSpPr>
        <p:spPr/>
        <p:txBody>
          <a:bodyPr/>
          <a:lstStyle/>
          <a:p>
            <a:pPr eaLnBrk="1" hangingPunct="1"/>
            <a:r>
              <a:rPr lang="zh-TW" altLang="en-US"/>
              <a:t>範疇規劃的產出</a:t>
            </a:r>
          </a:p>
        </p:txBody>
      </p:sp>
      <p:sp>
        <p:nvSpPr>
          <p:cNvPr id="35843" name="Rectangle 3">
            <a:extLst>
              <a:ext uri="{FF2B5EF4-FFF2-40B4-BE49-F238E27FC236}">
                <a16:creationId xmlns:a16="http://schemas.microsoft.com/office/drawing/2014/main" id="{EBAEBC76-6FE1-AB34-C152-97C0F0A92350}"/>
              </a:ext>
            </a:extLst>
          </p:cNvPr>
          <p:cNvSpPr>
            <a:spLocks noGrp="1" noChangeArrowheads="1"/>
          </p:cNvSpPr>
          <p:nvPr>
            <p:ph type="body" idx="1"/>
          </p:nvPr>
        </p:nvSpPr>
        <p:spPr/>
        <p:txBody>
          <a:bodyPr/>
          <a:lstStyle/>
          <a:p>
            <a:pPr eaLnBrk="1" hangingPunct="1"/>
            <a:r>
              <a:rPr lang="zh-TW" altLang="en-US"/>
              <a:t>範疇規劃的唯一產出是「</a:t>
            </a:r>
            <a:r>
              <a:rPr lang="zh-TW" altLang="en-US">
                <a:solidFill>
                  <a:srgbClr val="FF00FF"/>
                </a:solidFill>
              </a:rPr>
              <a:t>專案範疇管理計畫</a:t>
            </a:r>
            <a:r>
              <a:rPr lang="zh-TW" altLang="en-US"/>
              <a:t>」</a:t>
            </a:r>
          </a:p>
          <a:p>
            <a:pPr eaLnBrk="1" hangingPunct="1"/>
            <a:r>
              <a:rPr lang="zh-TW" altLang="en-US"/>
              <a:t>這份計畫文件描述專案團隊</a:t>
            </a:r>
            <a:r>
              <a:rPr lang="zh-TW" altLang="en-US">
                <a:solidFill>
                  <a:srgbClr val="CC0066"/>
                </a:solidFill>
              </a:rPr>
              <a:t>如何著手定義專案範疇</a:t>
            </a:r>
            <a:r>
              <a:rPr lang="zh-TW" altLang="en-US"/>
              <a:t>、驗證專案工作、管理與控制範疇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日期版面配置區 3">
            <a:extLst>
              <a:ext uri="{FF2B5EF4-FFF2-40B4-BE49-F238E27FC236}">
                <a16:creationId xmlns:a16="http://schemas.microsoft.com/office/drawing/2014/main" id="{DA256431-A4F4-C16A-AEA5-897CB69FB8E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18434" name="Rectangle 2">
            <a:extLst>
              <a:ext uri="{FF2B5EF4-FFF2-40B4-BE49-F238E27FC236}">
                <a16:creationId xmlns:a16="http://schemas.microsoft.com/office/drawing/2014/main" id="{E589A7C3-1E45-F3CC-5F6B-1AFCD3FAFD81}"/>
              </a:ext>
            </a:extLst>
          </p:cNvPr>
          <p:cNvSpPr>
            <a:spLocks noGrp="1" noChangeArrowheads="1"/>
          </p:cNvSpPr>
          <p:nvPr>
            <p:ph type="title"/>
          </p:nvPr>
        </p:nvSpPr>
        <p:spPr/>
        <p:txBody>
          <a:bodyPr/>
          <a:lstStyle/>
          <a:p>
            <a:pPr eaLnBrk="1" hangingPunct="1"/>
            <a:r>
              <a:rPr lang="zh-TW" altLang="en-US" b="1"/>
              <a:t>本章學習重點</a:t>
            </a:r>
          </a:p>
        </p:txBody>
      </p:sp>
      <p:sp>
        <p:nvSpPr>
          <p:cNvPr id="15363" name="Rectangle 3">
            <a:extLst>
              <a:ext uri="{FF2B5EF4-FFF2-40B4-BE49-F238E27FC236}">
                <a16:creationId xmlns:a16="http://schemas.microsoft.com/office/drawing/2014/main" id="{494BFA18-04B5-2013-9979-6BB3F85F8D2F}"/>
              </a:ext>
            </a:extLst>
          </p:cNvPr>
          <p:cNvSpPr>
            <a:spLocks noGrp="1" noChangeArrowheads="1"/>
          </p:cNvSpPr>
          <p:nvPr>
            <p:ph type="body" idx="1"/>
          </p:nvPr>
        </p:nvSpPr>
        <p:spPr/>
        <p:txBody>
          <a:bodyPr/>
          <a:lstStyle/>
          <a:p>
            <a:pPr eaLnBrk="1" hangingPunct="1">
              <a:lnSpc>
                <a:spcPct val="90000"/>
              </a:lnSpc>
              <a:buFont typeface="Wingdings" charset="2"/>
              <a:buChar char="¢"/>
              <a:defRPr/>
            </a:pPr>
            <a:r>
              <a:rPr lang="zh-TW" altLang="en-US" dirty="0"/>
              <a:t>範疇規劃</a:t>
            </a:r>
            <a:r>
              <a:rPr lang="en-US" altLang="zh-TW" dirty="0"/>
              <a:t>(Scope Planning)</a:t>
            </a:r>
          </a:p>
          <a:p>
            <a:pPr eaLnBrk="1" hangingPunct="1">
              <a:lnSpc>
                <a:spcPct val="90000"/>
              </a:lnSpc>
              <a:buFont typeface="Wingdings" charset="2"/>
              <a:buChar char="¢"/>
              <a:defRPr/>
            </a:pPr>
            <a:r>
              <a:rPr lang="zh-TW" altLang="en-US" dirty="0"/>
              <a:t>範疇定義</a:t>
            </a:r>
            <a:r>
              <a:rPr lang="en-US" altLang="zh-TW" dirty="0"/>
              <a:t>(Scope Definition)</a:t>
            </a:r>
          </a:p>
          <a:p>
            <a:pPr eaLnBrk="1" hangingPunct="1">
              <a:lnSpc>
                <a:spcPct val="90000"/>
              </a:lnSpc>
              <a:buFont typeface="Wingdings" charset="2"/>
              <a:buChar char="¢"/>
              <a:defRPr/>
            </a:pPr>
            <a:r>
              <a:rPr lang="zh-TW" altLang="en-US" dirty="0"/>
              <a:t>建立工作分解結構</a:t>
            </a:r>
            <a:r>
              <a:rPr lang="en-US" altLang="zh-TW" dirty="0"/>
              <a:t>(Create WBS)</a:t>
            </a:r>
          </a:p>
          <a:p>
            <a:pPr eaLnBrk="1" hangingPunct="1">
              <a:lnSpc>
                <a:spcPct val="90000"/>
              </a:lnSpc>
              <a:buFont typeface="Wingdings" charset="2"/>
              <a:buChar char="¢"/>
              <a:defRPr/>
            </a:pPr>
            <a:r>
              <a:rPr lang="zh-TW" altLang="en-US" dirty="0"/>
              <a:t>範疇驗證</a:t>
            </a:r>
            <a:r>
              <a:rPr lang="en-US" altLang="zh-TW" dirty="0"/>
              <a:t>(Scope Verification)</a:t>
            </a:r>
          </a:p>
          <a:p>
            <a:pPr eaLnBrk="1" hangingPunct="1">
              <a:lnSpc>
                <a:spcPct val="90000"/>
              </a:lnSpc>
              <a:buFont typeface="Wingdings" charset="2"/>
              <a:buChar char="¢"/>
              <a:defRPr/>
            </a:pPr>
            <a:r>
              <a:rPr lang="zh-TW" altLang="en-US" dirty="0"/>
              <a:t>範疇控制</a:t>
            </a:r>
            <a:r>
              <a:rPr lang="en-US" altLang="zh-TW" dirty="0"/>
              <a:t>(Scope Control)</a:t>
            </a:r>
          </a:p>
          <a:p>
            <a:pPr eaLnBrk="1" hangingPunct="1">
              <a:lnSpc>
                <a:spcPct val="90000"/>
              </a:lnSpc>
              <a:buFont typeface="Wingdings" charset="2"/>
              <a:buChar char="¢"/>
              <a:defRPr/>
            </a:pPr>
            <a:r>
              <a:rPr lang="zh-TW" altLang="en-US" dirty="0"/>
              <a:t>範疇變更管理</a:t>
            </a:r>
            <a:r>
              <a:rPr lang="en-US" altLang="zh-TW" dirty="0"/>
              <a:t>(Scope Change Management)</a:t>
            </a:r>
          </a:p>
          <a:p>
            <a:pPr eaLnBrk="1" hangingPunct="1">
              <a:lnSpc>
                <a:spcPct val="90000"/>
              </a:lnSpc>
              <a:buFont typeface="Wingdings" charset="2"/>
              <a:buChar char="¢"/>
              <a:defRPr/>
            </a:pPr>
            <a:r>
              <a:rPr lang="zh-TW" altLang="en-US" dirty="0">
                <a:highlight>
                  <a:srgbClr val="FFFF00"/>
                </a:highlight>
              </a:rPr>
              <a:t>範疇聲明書</a:t>
            </a:r>
            <a:r>
              <a:rPr lang="en-US" altLang="zh-TW" dirty="0">
                <a:highlight>
                  <a:srgbClr val="FFFF00"/>
                </a:highlight>
              </a:rPr>
              <a:t>(Scope Statement)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日期版面配置區 3">
            <a:extLst>
              <a:ext uri="{FF2B5EF4-FFF2-40B4-BE49-F238E27FC236}">
                <a16:creationId xmlns:a16="http://schemas.microsoft.com/office/drawing/2014/main" id="{46D62AAD-21B0-B755-754E-28D778917A9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6866" name="Rectangle 2">
            <a:extLst>
              <a:ext uri="{FF2B5EF4-FFF2-40B4-BE49-F238E27FC236}">
                <a16:creationId xmlns:a16="http://schemas.microsoft.com/office/drawing/2014/main" id="{24EDAEAA-455B-9EE9-817D-7D67F4D004BF}"/>
              </a:ext>
            </a:extLst>
          </p:cNvPr>
          <p:cNvSpPr>
            <a:spLocks noGrp="1" noChangeArrowheads="1"/>
          </p:cNvSpPr>
          <p:nvPr>
            <p:ph type="title"/>
          </p:nvPr>
        </p:nvSpPr>
        <p:spPr/>
        <p:txBody>
          <a:bodyPr/>
          <a:lstStyle/>
          <a:p>
            <a:pPr eaLnBrk="1" hangingPunct="1"/>
            <a:r>
              <a:rPr lang="zh-TW" altLang="en-US" sz="4000"/>
              <a:t>專案範疇管理計畫文件的內容</a:t>
            </a:r>
            <a:r>
              <a:rPr lang="zh-TW" altLang="en-US"/>
              <a:t> </a:t>
            </a:r>
          </a:p>
        </p:txBody>
      </p:sp>
      <p:sp>
        <p:nvSpPr>
          <p:cNvPr id="36867" name="Rectangle 3">
            <a:extLst>
              <a:ext uri="{FF2B5EF4-FFF2-40B4-BE49-F238E27FC236}">
                <a16:creationId xmlns:a16="http://schemas.microsoft.com/office/drawing/2014/main" id="{DB2D6237-52B6-F064-1658-559356EF07A1}"/>
              </a:ext>
            </a:extLst>
          </p:cNvPr>
          <p:cNvSpPr>
            <a:spLocks noGrp="1" noChangeArrowheads="1"/>
          </p:cNvSpPr>
          <p:nvPr>
            <p:ph type="body" idx="1"/>
          </p:nvPr>
        </p:nvSpPr>
        <p:spPr/>
        <p:txBody>
          <a:bodyPr/>
          <a:lstStyle/>
          <a:p>
            <a:pPr eaLnBrk="1" hangingPunct="1"/>
            <a:r>
              <a:rPr lang="zh-TW" altLang="en-US"/>
              <a:t>用來準備</a:t>
            </a:r>
            <a:r>
              <a:rPr lang="zh-TW" altLang="en-US" b="1">
                <a:solidFill>
                  <a:srgbClr val="FF2F92"/>
                </a:solidFill>
              </a:rPr>
              <a:t>專案範疇說明書</a:t>
            </a:r>
            <a:r>
              <a:rPr lang="zh-TW" altLang="en-US"/>
              <a:t>的流程</a:t>
            </a:r>
          </a:p>
          <a:p>
            <a:pPr eaLnBrk="1" hangingPunct="1"/>
            <a:r>
              <a:rPr lang="zh-TW" altLang="en-US"/>
              <a:t>建立</a:t>
            </a:r>
            <a:r>
              <a:rPr lang="zh-TW" altLang="en-US" b="1">
                <a:solidFill>
                  <a:srgbClr val="FF2F92"/>
                </a:solidFill>
              </a:rPr>
              <a:t>工作分解結構</a:t>
            </a:r>
            <a:r>
              <a:rPr lang="en-US" altLang="zh-TW" b="1">
                <a:solidFill>
                  <a:srgbClr val="FF2F92"/>
                </a:solidFill>
              </a:rPr>
              <a:t>(WBS)</a:t>
            </a:r>
            <a:r>
              <a:rPr lang="zh-TW" altLang="en-US"/>
              <a:t>的流程</a:t>
            </a:r>
          </a:p>
          <a:p>
            <a:pPr eaLnBrk="1" hangingPunct="1"/>
            <a:r>
              <a:rPr lang="zh-TW" altLang="en-US"/>
              <a:t>如何</a:t>
            </a:r>
            <a:r>
              <a:rPr lang="zh-TW" altLang="en-US">
                <a:solidFill>
                  <a:srgbClr val="0070C0"/>
                </a:solidFill>
              </a:rPr>
              <a:t>驗證交付成果正確性</a:t>
            </a:r>
            <a:r>
              <a:rPr lang="zh-TW" altLang="en-US"/>
              <a:t>的定義，以及用來</a:t>
            </a:r>
            <a:r>
              <a:rPr lang="zh-TW" altLang="en-US">
                <a:solidFill>
                  <a:srgbClr val="0070C0"/>
                </a:solidFill>
              </a:rPr>
              <a:t>驗證交付成果的流程</a:t>
            </a:r>
          </a:p>
          <a:p>
            <a:pPr eaLnBrk="1" hangingPunct="1"/>
            <a:r>
              <a:rPr lang="zh-TW" altLang="en-US">
                <a:solidFill>
                  <a:srgbClr val="FF2F92"/>
                </a:solidFill>
              </a:rPr>
              <a:t>控制範疇變更請求</a:t>
            </a:r>
            <a:r>
              <a:rPr lang="zh-TW" altLang="en-US"/>
              <a:t>之流程的描述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日期版面配置區 3">
            <a:extLst>
              <a:ext uri="{FF2B5EF4-FFF2-40B4-BE49-F238E27FC236}">
                <a16:creationId xmlns:a16="http://schemas.microsoft.com/office/drawing/2014/main" id="{15F1731C-A759-0A2B-E8CD-4CFCD918282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7890" name="Rectangle 2">
            <a:extLst>
              <a:ext uri="{FF2B5EF4-FFF2-40B4-BE49-F238E27FC236}">
                <a16:creationId xmlns:a16="http://schemas.microsoft.com/office/drawing/2014/main" id="{43DC6D34-52A0-CA5F-420C-1E8FEB8B3DA0}"/>
              </a:ext>
            </a:extLst>
          </p:cNvPr>
          <p:cNvSpPr>
            <a:spLocks noGrp="1" noChangeArrowheads="1"/>
          </p:cNvSpPr>
          <p:nvPr>
            <p:ph type="title"/>
          </p:nvPr>
        </p:nvSpPr>
        <p:spPr/>
        <p:txBody>
          <a:bodyPr/>
          <a:lstStyle/>
          <a:p>
            <a:pPr eaLnBrk="1" hangingPunct="1"/>
            <a:r>
              <a:rPr lang="zh-TW" altLang="en-US"/>
              <a:t>範疇定義</a:t>
            </a:r>
            <a:br>
              <a:rPr lang="zh-TW" altLang="en-US"/>
            </a:br>
            <a:r>
              <a:rPr lang="en-US" altLang="zh-TW"/>
              <a:t>(Scope Definition)</a:t>
            </a:r>
          </a:p>
        </p:txBody>
      </p:sp>
      <p:sp>
        <p:nvSpPr>
          <p:cNvPr id="37891" name="Rectangle 3">
            <a:extLst>
              <a:ext uri="{FF2B5EF4-FFF2-40B4-BE49-F238E27FC236}">
                <a16:creationId xmlns:a16="http://schemas.microsoft.com/office/drawing/2014/main" id="{82B6C27E-8BB9-843C-38A0-583D3190958F}"/>
              </a:ext>
            </a:extLst>
          </p:cNvPr>
          <p:cNvSpPr>
            <a:spLocks noGrp="1" noChangeArrowheads="1"/>
          </p:cNvSpPr>
          <p:nvPr>
            <p:ph type="body" idx="1"/>
          </p:nvPr>
        </p:nvSpPr>
        <p:spPr/>
        <p:txBody>
          <a:bodyPr/>
          <a:lstStyle/>
          <a:p>
            <a:pPr eaLnBrk="1" hangingPunct="1"/>
            <a:r>
              <a:rPr lang="zh-TW" altLang="en-US"/>
              <a:t>範疇定義的主要目的，是制訂出詳盡「</a:t>
            </a:r>
            <a:r>
              <a:rPr lang="zh-TW" altLang="en-US" b="1">
                <a:solidFill>
                  <a:srgbClr val="0070C0"/>
                </a:solidFill>
              </a:rPr>
              <a:t>專案範疇說明書</a:t>
            </a:r>
            <a:r>
              <a:rPr lang="zh-TW" altLang="en-US"/>
              <a:t>」，以利專案的持續進行</a:t>
            </a:r>
          </a:p>
          <a:p>
            <a:pPr eaLnBrk="1" hangingPunct="1"/>
            <a:r>
              <a:rPr lang="zh-TW" altLang="en-US"/>
              <a:t>確定專案範疇圓滿達成的方法是所有</a:t>
            </a:r>
            <a:r>
              <a:rPr lang="en-US" altLang="zh-TW" b="1">
                <a:solidFill>
                  <a:srgbClr val="0070C0"/>
                </a:solidFill>
              </a:rPr>
              <a:t>WBS</a:t>
            </a:r>
            <a:r>
              <a:rPr lang="zh-TW" altLang="en-US" b="1">
                <a:solidFill>
                  <a:srgbClr val="0070C0"/>
                </a:solidFill>
              </a:rPr>
              <a:t>項目全部允收通過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標題 1">
            <a:extLst>
              <a:ext uri="{FF2B5EF4-FFF2-40B4-BE49-F238E27FC236}">
                <a16:creationId xmlns:a16="http://schemas.microsoft.com/office/drawing/2014/main" id="{F14590A5-93CA-5018-B802-02FB0193D243}"/>
              </a:ext>
            </a:extLst>
          </p:cNvPr>
          <p:cNvSpPr>
            <a:spLocks noGrp="1" noChangeArrowheads="1"/>
          </p:cNvSpPr>
          <p:nvPr>
            <p:ph type="title"/>
          </p:nvPr>
        </p:nvSpPr>
        <p:spPr/>
        <p:txBody>
          <a:bodyPr/>
          <a:lstStyle/>
          <a:p>
            <a:pPr eaLnBrk="1" hangingPunct="1"/>
            <a:r>
              <a:rPr lang="zh-TW" altLang="en-US"/>
              <a:t>專案範疇</a:t>
            </a:r>
          </a:p>
        </p:txBody>
      </p:sp>
      <p:sp>
        <p:nvSpPr>
          <p:cNvPr id="38914" name="日期版面配置區 3">
            <a:extLst>
              <a:ext uri="{FF2B5EF4-FFF2-40B4-BE49-F238E27FC236}">
                <a16:creationId xmlns:a16="http://schemas.microsoft.com/office/drawing/2014/main" id="{9DE04C7D-29C3-E673-F0AC-90440E9B6F5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38915" name="圖片 4">
            <a:extLst>
              <a:ext uri="{FF2B5EF4-FFF2-40B4-BE49-F238E27FC236}">
                <a16:creationId xmlns:a16="http://schemas.microsoft.com/office/drawing/2014/main" id="{CFE82C5A-5D02-18C1-D948-481F0A16EC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312863"/>
            <a:ext cx="8955088"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標題 1">
            <a:extLst>
              <a:ext uri="{FF2B5EF4-FFF2-40B4-BE49-F238E27FC236}">
                <a16:creationId xmlns:a16="http://schemas.microsoft.com/office/drawing/2014/main" id="{C8CD2252-895E-BA8B-A30D-0DC83B32127B}"/>
              </a:ext>
            </a:extLst>
          </p:cNvPr>
          <p:cNvSpPr>
            <a:spLocks noGrp="1" noChangeArrowheads="1"/>
          </p:cNvSpPr>
          <p:nvPr>
            <p:ph type="title"/>
          </p:nvPr>
        </p:nvSpPr>
        <p:spPr/>
        <p:txBody>
          <a:bodyPr/>
          <a:lstStyle/>
          <a:p>
            <a:endParaRPr lang="zh-TW" altLang="en-US"/>
          </a:p>
        </p:txBody>
      </p:sp>
      <p:pic>
        <p:nvPicPr>
          <p:cNvPr id="39938" name="內容版面配置區 5" descr="一張含有 文字 的圖片&#10;&#10;自動產生的描述">
            <a:extLst>
              <a:ext uri="{FF2B5EF4-FFF2-40B4-BE49-F238E27FC236}">
                <a16:creationId xmlns:a16="http://schemas.microsoft.com/office/drawing/2014/main" id="{0216BB72-D033-349A-06E7-1F0E06A7CC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6050" y="190500"/>
            <a:ext cx="8564563" cy="5686425"/>
          </a:xfrm>
        </p:spPr>
      </p:pic>
      <p:sp>
        <p:nvSpPr>
          <p:cNvPr id="39939" name="日期版面配置區 3">
            <a:extLst>
              <a:ext uri="{FF2B5EF4-FFF2-40B4-BE49-F238E27FC236}">
                <a16:creationId xmlns:a16="http://schemas.microsoft.com/office/drawing/2014/main" id="{FFE15E22-EACE-71AD-B4CA-A5FB3CA4E3D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39940" name="文字方塊 7">
            <a:extLst>
              <a:ext uri="{FF2B5EF4-FFF2-40B4-BE49-F238E27FC236}">
                <a16:creationId xmlns:a16="http://schemas.microsoft.com/office/drawing/2014/main" id="{7B3CC22A-72BB-0B4F-BD7C-DFE2FFDBBC7A}"/>
              </a:ext>
            </a:extLst>
          </p:cNvPr>
          <p:cNvSpPr txBox="1">
            <a:spLocks noChangeArrowheads="1"/>
          </p:cNvSpPr>
          <p:nvPr/>
        </p:nvSpPr>
        <p:spPr bwMode="auto">
          <a:xfrm>
            <a:off x="1692275" y="6059488"/>
            <a:ext cx="5472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lang="zh-TW" altLang="en-US" sz="1800">
                <a:solidFill>
                  <a:schemeClr val="tx1"/>
                </a:solidFill>
              </a:rPr>
              <a:t>https://www.youtube.com/watch?v=f0V2EZotqSA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內容版面配置區 5" descr="一張含有 桌 的圖片&#10;&#10;自動產生的描述">
            <a:extLst>
              <a:ext uri="{FF2B5EF4-FFF2-40B4-BE49-F238E27FC236}">
                <a16:creationId xmlns:a16="http://schemas.microsoft.com/office/drawing/2014/main" id="{3C662D13-3856-F9A2-46EC-28EE9FB529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97013" y="169863"/>
            <a:ext cx="4605337" cy="6092825"/>
          </a:xfrm>
        </p:spPr>
      </p:pic>
      <p:sp>
        <p:nvSpPr>
          <p:cNvPr id="90114" name="日期版面配置區 3">
            <a:extLst>
              <a:ext uri="{FF2B5EF4-FFF2-40B4-BE49-F238E27FC236}">
                <a16:creationId xmlns:a16="http://schemas.microsoft.com/office/drawing/2014/main" id="{AF32F3EE-8F9D-672D-3FB1-8F2CB1EFEAE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kumimoji="0" lang="zh-TW" altLang="en-US"/>
              <a:t>專案管理(第4版)</a:t>
            </a:r>
            <a:endParaRPr kumimoji="0" lang="en-US" altLang="zh-TW"/>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標題 1">
            <a:extLst>
              <a:ext uri="{FF2B5EF4-FFF2-40B4-BE49-F238E27FC236}">
                <a16:creationId xmlns:a16="http://schemas.microsoft.com/office/drawing/2014/main" id="{806481CB-3C45-76EB-703F-00EBFB548A5E}"/>
              </a:ext>
            </a:extLst>
          </p:cNvPr>
          <p:cNvSpPr>
            <a:spLocks noGrp="1" noChangeArrowheads="1"/>
          </p:cNvSpPr>
          <p:nvPr>
            <p:ph type="title"/>
          </p:nvPr>
        </p:nvSpPr>
        <p:spPr/>
        <p:txBody>
          <a:bodyPr/>
          <a:lstStyle/>
          <a:p>
            <a:r>
              <a:rPr lang="zh-TW" altLang="en-US"/>
              <a:t>ㄒ</a:t>
            </a:r>
          </a:p>
        </p:txBody>
      </p:sp>
      <p:pic>
        <p:nvPicPr>
          <p:cNvPr id="40962" name="內容版面配置區 5" descr="一張含有 文字 的圖片&#10;&#10;自動產生的描述">
            <a:extLst>
              <a:ext uri="{FF2B5EF4-FFF2-40B4-BE49-F238E27FC236}">
                <a16:creationId xmlns:a16="http://schemas.microsoft.com/office/drawing/2014/main" id="{73CF4713-8835-74B5-F575-816353D63F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03350" y="30163"/>
            <a:ext cx="6519863" cy="4114800"/>
          </a:xfrm>
        </p:spPr>
      </p:pic>
      <p:sp>
        <p:nvSpPr>
          <p:cNvPr id="40963" name="日期版面配置區 3">
            <a:extLst>
              <a:ext uri="{FF2B5EF4-FFF2-40B4-BE49-F238E27FC236}">
                <a16:creationId xmlns:a16="http://schemas.microsoft.com/office/drawing/2014/main" id="{6902583F-0428-1580-ACEB-8C0F5140471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40964" name="圖片 9" descr="一張含有 桌 的圖片&#10;&#10;自動產生的描述">
            <a:extLst>
              <a:ext uri="{FF2B5EF4-FFF2-40B4-BE49-F238E27FC236}">
                <a16:creationId xmlns:a16="http://schemas.microsoft.com/office/drawing/2014/main" id="{38A5CF64-B7A2-CE2A-E1B1-9E576D63F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73463"/>
            <a:ext cx="7924800"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字方塊 11">
            <a:extLst>
              <a:ext uri="{FF2B5EF4-FFF2-40B4-BE49-F238E27FC236}">
                <a16:creationId xmlns:a16="http://schemas.microsoft.com/office/drawing/2014/main" id="{9E622AD3-2A15-4FF8-0037-0B3710E627BF}"/>
              </a:ext>
            </a:extLst>
          </p:cNvPr>
          <p:cNvSpPr txBox="1">
            <a:spLocks noChangeArrowheads="1"/>
          </p:cNvSpPr>
          <p:nvPr/>
        </p:nvSpPr>
        <p:spPr bwMode="auto">
          <a:xfrm>
            <a:off x="1692275" y="6248400"/>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lang="zh-TW" altLang="en-US" sz="1800">
                <a:solidFill>
                  <a:schemeClr val="tx1"/>
                </a:solidFill>
              </a:rPr>
              <a:t>https://www.ipasscamp.com/video/unit05-03-6th.html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日期版面配置區 3">
            <a:extLst>
              <a:ext uri="{FF2B5EF4-FFF2-40B4-BE49-F238E27FC236}">
                <a16:creationId xmlns:a16="http://schemas.microsoft.com/office/drawing/2014/main" id="{27D76ED0-3CE3-90C8-F80D-A8A5F7E4C29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3010" name="Rectangle 2">
            <a:extLst>
              <a:ext uri="{FF2B5EF4-FFF2-40B4-BE49-F238E27FC236}">
                <a16:creationId xmlns:a16="http://schemas.microsoft.com/office/drawing/2014/main" id="{1180B216-A976-861D-2121-543FD7644032}"/>
              </a:ext>
            </a:extLst>
          </p:cNvPr>
          <p:cNvSpPr>
            <a:spLocks noGrp="1" noChangeArrowheads="1"/>
          </p:cNvSpPr>
          <p:nvPr>
            <p:ph type="title"/>
          </p:nvPr>
        </p:nvSpPr>
        <p:spPr/>
        <p:txBody>
          <a:bodyPr/>
          <a:lstStyle/>
          <a:p>
            <a:pPr eaLnBrk="1" hangingPunct="1"/>
            <a:r>
              <a:rPr lang="zh-TW" altLang="en-US"/>
              <a:t>範疇定義的投入 </a:t>
            </a:r>
          </a:p>
        </p:txBody>
      </p:sp>
      <p:sp>
        <p:nvSpPr>
          <p:cNvPr id="43011" name="Rectangle 3">
            <a:extLst>
              <a:ext uri="{FF2B5EF4-FFF2-40B4-BE49-F238E27FC236}">
                <a16:creationId xmlns:a16="http://schemas.microsoft.com/office/drawing/2014/main" id="{CC30306F-441A-0E7D-4C15-DF8412FDDDF5}"/>
              </a:ext>
            </a:extLst>
          </p:cNvPr>
          <p:cNvSpPr>
            <a:spLocks noGrp="1" noChangeArrowheads="1"/>
          </p:cNvSpPr>
          <p:nvPr>
            <p:ph type="body" idx="1"/>
          </p:nvPr>
        </p:nvSpPr>
        <p:spPr/>
        <p:txBody>
          <a:bodyPr/>
          <a:lstStyle/>
          <a:p>
            <a:pPr eaLnBrk="1" hangingPunct="1"/>
            <a:r>
              <a:rPr lang="zh-TW" altLang="en-US"/>
              <a:t>組織流程資產</a:t>
            </a:r>
          </a:p>
          <a:p>
            <a:pPr eaLnBrk="1" hangingPunct="1"/>
            <a:r>
              <a:rPr lang="zh-TW" altLang="en-US"/>
              <a:t>專案核准證明</a:t>
            </a:r>
            <a:r>
              <a:rPr lang="en-US" altLang="zh-TW"/>
              <a:t>(project charter)</a:t>
            </a:r>
          </a:p>
          <a:p>
            <a:pPr eaLnBrk="1" hangingPunct="1"/>
            <a:r>
              <a:rPr lang="zh-TW" altLang="en-US"/>
              <a:t>初步專案範疇說明書</a:t>
            </a:r>
          </a:p>
          <a:p>
            <a:pPr eaLnBrk="1" hangingPunct="1"/>
            <a:r>
              <a:rPr lang="zh-TW" altLang="en-US"/>
              <a:t>專案範疇管理計畫</a:t>
            </a:r>
          </a:p>
          <a:p>
            <a:pPr eaLnBrk="1" hangingPunct="1"/>
            <a:r>
              <a:rPr lang="zh-TW" altLang="en-US"/>
              <a:t>經核准的變更請求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日期版面配置區 3">
            <a:extLst>
              <a:ext uri="{FF2B5EF4-FFF2-40B4-BE49-F238E27FC236}">
                <a16:creationId xmlns:a16="http://schemas.microsoft.com/office/drawing/2014/main" id="{6802774B-63BC-EC63-1D5D-5C9678875D0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4034" name="Rectangle 2">
            <a:extLst>
              <a:ext uri="{FF2B5EF4-FFF2-40B4-BE49-F238E27FC236}">
                <a16:creationId xmlns:a16="http://schemas.microsoft.com/office/drawing/2014/main" id="{B362DA49-318A-B136-1DFA-839DB317F96B}"/>
              </a:ext>
            </a:extLst>
          </p:cNvPr>
          <p:cNvSpPr>
            <a:spLocks noGrp="1" noChangeArrowheads="1"/>
          </p:cNvSpPr>
          <p:nvPr>
            <p:ph type="title"/>
          </p:nvPr>
        </p:nvSpPr>
        <p:spPr/>
        <p:txBody>
          <a:bodyPr/>
          <a:lstStyle/>
          <a:p>
            <a:pPr eaLnBrk="1" hangingPunct="1"/>
            <a:r>
              <a:rPr lang="zh-TW" altLang="en-US"/>
              <a:t>範疇定義的工具與技巧 </a:t>
            </a:r>
          </a:p>
        </p:txBody>
      </p:sp>
      <p:sp>
        <p:nvSpPr>
          <p:cNvPr id="63491" name="Rectangle 3">
            <a:extLst>
              <a:ext uri="{FF2B5EF4-FFF2-40B4-BE49-F238E27FC236}">
                <a16:creationId xmlns:a16="http://schemas.microsoft.com/office/drawing/2014/main" id="{A00CEF77-7250-778D-318D-02B869E9AB79}"/>
              </a:ext>
            </a:extLst>
          </p:cNvPr>
          <p:cNvSpPr>
            <a:spLocks noGrp="1" noChangeArrowheads="1"/>
          </p:cNvSpPr>
          <p:nvPr>
            <p:ph type="body" idx="1"/>
          </p:nvPr>
        </p:nvSpPr>
        <p:spPr/>
        <p:txBody>
          <a:bodyPr/>
          <a:lstStyle/>
          <a:p>
            <a:pPr eaLnBrk="1" hangingPunct="1">
              <a:buFont typeface="Wingdings" charset="2"/>
              <a:buChar char="¢"/>
              <a:defRPr/>
            </a:pPr>
            <a:r>
              <a:rPr lang="zh-TW" altLang="en-US" dirty="0"/>
              <a:t>產品分析</a:t>
            </a:r>
          </a:p>
          <a:p>
            <a:pPr eaLnBrk="1" hangingPunct="1">
              <a:buFont typeface="Wingdings" charset="2"/>
              <a:buChar char="¢"/>
              <a:defRPr/>
            </a:pPr>
            <a:r>
              <a:rPr lang="zh-TW" altLang="en-US" dirty="0"/>
              <a:t>替代方案識別</a:t>
            </a:r>
          </a:p>
          <a:p>
            <a:pPr eaLnBrk="1" hangingPunct="1">
              <a:buFont typeface="Wingdings" charset="2"/>
              <a:buChar char="¢"/>
              <a:defRPr/>
            </a:pPr>
            <a:r>
              <a:rPr lang="zh-TW" altLang="en-US" dirty="0"/>
              <a:t>專家判斷</a:t>
            </a:r>
          </a:p>
          <a:p>
            <a:pPr eaLnBrk="1" hangingPunct="1">
              <a:buFont typeface="Wingdings" charset="2"/>
              <a:buChar char="¢"/>
              <a:defRPr/>
            </a:pPr>
            <a:r>
              <a:rPr lang="zh-TW" altLang="en-US" dirty="0"/>
              <a:t>引導式研討會 </a:t>
            </a:r>
            <a:endParaRPr lang="en-US" altLang="zh-TW" dirty="0"/>
          </a:p>
          <a:p>
            <a:pPr eaLnBrk="1" hangingPunct="1">
              <a:buFont typeface="Wingdings" charset="2"/>
              <a:buChar char="¢"/>
              <a:defRPr/>
            </a:pPr>
            <a:r>
              <a:rPr lang="zh-TW" altLang="en-US" sz="1800" dirty="0"/>
              <a:t>通過邀請主要的</a:t>
            </a:r>
            <a:r>
              <a:rPr lang="zh-TW" altLang="en-US" sz="1800" dirty="0">
                <a:solidFill>
                  <a:srgbClr val="FF2F92"/>
                </a:solidFill>
              </a:rPr>
              <a:t>跨職能幹系人</a:t>
            </a:r>
            <a:r>
              <a:rPr lang="zh-TW" altLang="en-US" sz="1800" dirty="0"/>
              <a:t>一起參加會議，引導式研討會對產品需求進行集中討論與定義。研討會是快速定義跨職能需求和協調干係人差異的重要技術</a:t>
            </a:r>
            <a:br>
              <a:rPr lang="zh-TW" altLang="en-US" dirty="0"/>
            </a:br>
            <a:br>
              <a:rPr lang="zh-TW" altLang="en-US" dirty="0">
                <a:highlight>
                  <a:srgbClr val="FF00FF"/>
                </a:highlight>
              </a:rPr>
            </a:br>
            <a:r>
              <a:rPr lang="en-US" altLang="zh-TW" dirty="0"/>
              <a:t>https://</a:t>
            </a:r>
            <a:r>
              <a:rPr lang="en-US" altLang="zh-TW" dirty="0" err="1"/>
              <a:t>kknews.cc</a:t>
            </a:r>
            <a:r>
              <a:rPr lang="en-US" altLang="zh-TW" dirty="0"/>
              <a:t>/</a:t>
            </a:r>
            <a:r>
              <a:rPr lang="en-US" altLang="zh-TW" dirty="0" err="1"/>
              <a:t>zh-tw</a:t>
            </a:r>
            <a:r>
              <a:rPr lang="en-US" altLang="zh-TW" dirty="0"/>
              <a:t>/education/r5ky9bv.html</a:t>
            </a:r>
            <a:endParaRPr lang="zh-TW" altLang="en-US" dirty="0">
              <a:highlight>
                <a:srgbClr val="FF00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版面配置區 3">
            <a:extLst>
              <a:ext uri="{FF2B5EF4-FFF2-40B4-BE49-F238E27FC236}">
                <a16:creationId xmlns:a16="http://schemas.microsoft.com/office/drawing/2014/main" id="{31DC4AAF-792B-8151-35C3-87F840BC54B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5058" name="Rectangle 2">
            <a:extLst>
              <a:ext uri="{FF2B5EF4-FFF2-40B4-BE49-F238E27FC236}">
                <a16:creationId xmlns:a16="http://schemas.microsoft.com/office/drawing/2014/main" id="{C2736B51-5357-84F2-F055-D8214C1C1317}"/>
              </a:ext>
            </a:extLst>
          </p:cNvPr>
          <p:cNvSpPr>
            <a:spLocks noGrp="1" noChangeArrowheads="1"/>
          </p:cNvSpPr>
          <p:nvPr>
            <p:ph type="title"/>
          </p:nvPr>
        </p:nvSpPr>
        <p:spPr/>
        <p:txBody>
          <a:bodyPr/>
          <a:lstStyle/>
          <a:p>
            <a:pPr eaLnBrk="1" hangingPunct="1"/>
            <a:r>
              <a:rPr lang="zh-TW" altLang="en-US"/>
              <a:t>範疇定義的產出 </a:t>
            </a:r>
          </a:p>
        </p:txBody>
      </p:sp>
      <p:sp>
        <p:nvSpPr>
          <p:cNvPr id="45059" name="Rectangle 3">
            <a:extLst>
              <a:ext uri="{FF2B5EF4-FFF2-40B4-BE49-F238E27FC236}">
                <a16:creationId xmlns:a16="http://schemas.microsoft.com/office/drawing/2014/main" id="{C37EB79F-2361-70D4-D3C1-E9CBE43A9963}"/>
              </a:ext>
            </a:extLst>
          </p:cNvPr>
          <p:cNvSpPr>
            <a:spLocks noGrp="1" noChangeArrowheads="1"/>
          </p:cNvSpPr>
          <p:nvPr>
            <p:ph type="body" idx="1"/>
          </p:nvPr>
        </p:nvSpPr>
        <p:spPr/>
        <p:txBody>
          <a:bodyPr/>
          <a:lstStyle/>
          <a:p>
            <a:pPr eaLnBrk="1" hangingPunct="1"/>
            <a:r>
              <a:rPr lang="zh-TW" altLang="en-US">
                <a:solidFill>
                  <a:srgbClr val="0070C0"/>
                </a:solidFill>
              </a:rPr>
              <a:t>專案範疇說明書</a:t>
            </a:r>
          </a:p>
          <a:p>
            <a:pPr eaLnBrk="1" hangingPunct="1"/>
            <a:r>
              <a:rPr lang="zh-TW" altLang="en-US"/>
              <a:t>請求變更</a:t>
            </a:r>
          </a:p>
          <a:p>
            <a:pPr eaLnBrk="1" hangingPunct="1"/>
            <a:r>
              <a:rPr lang="zh-TW" altLang="en-US"/>
              <a:t>專案範疇管理計畫更新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日期版面配置區 3">
            <a:extLst>
              <a:ext uri="{FF2B5EF4-FFF2-40B4-BE49-F238E27FC236}">
                <a16:creationId xmlns:a16="http://schemas.microsoft.com/office/drawing/2014/main" id="{BC87FBFC-B864-9056-CA1C-F25A1AC5C04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6082" name="Rectangle 2">
            <a:extLst>
              <a:ext uri="{FF2B5EF4-FFF2-40B4-BE49-F238E27FC236}">
                <a16:creationId xmlns:a16="http://schemas.microsoft.com/office/drawing/2014/main" id="{86BA0973-58AF-19E3-B380-96F66F384ADE}"/>
              </a:ext>
            </a:extLst>
          </p:cNvPr>
          <p:cNvSpPr>
            <a:spLocks noGrp="1" noChangeArrowheads="1"/>
          </p:cNvSpPr>
          <p:nvPr>
            <p:ph type="title"/>
          </p:nvPr>
        </p:nvSpPr>
        <p:spPr/>
        <p:txBody>
          <a:bodyPr/>
          <a:lstStyle/>
          <a:p>
            <a:pPr eaLnBrk="1" hangingPunct="1"/>
            <a:r>
              <a:rPr lang="zh-TW" altLang="en-US"/>
              <a:t>專案範疇說明書</a:t>
            </a:r>
            <a:br>
              <a:rPr lang="zh-TW" altLang="en-US"/>
            </a:br>
            <a:r>
              <a:rPr lang="en-US" altLang="zh-TW"/>
              <a:t>(project scope statement)</a:t>
            </a:r>
          </a:p>
        </p:txBody>
      </p:sp>
      <p:sp>
        <p:nvSpPr>
          <p:cNvPr id="46083" name="Rectangle 3">
            <a:extLst>
              <a:ext uri="{FF2B5EF4-FFF2-40B4-BE49-F238E27FC236}">
                <a16:creationId xmlns:a16="http://schemas.microsoft.com/office/drawing/2014/main" id="{CC373A58-5816-5BF5-A7C6-3331B8CE4FE4}"/>
              </a:ext>
            </a:extLst>
          </p:cNvPr>
          <p:cNvSpPr>
            <a:spLocks noGrp="1" noChangeArrowheads="1"/>
          </p:cNvSpPr>
          <p:nvPr>
            <p:ph type="body" idx="1"/>
          </p:nvPr>
        </p:nvSpPr>
        <p:spPr/>
        <p:txBody>
          <a:bodyPr/>
          <a:lstStyle/>
          <a:p>
            <a:pPr eaLnBrk="1" hangingPunct="1"/>
            <a:r>
              <a:rPr lang="zh-TW" altLang="en-US" b="1">
                <a:solidFill>
                  <a:srgbClr val="FF2F92"/>
                </a:solidFill>
              </a:rPr>
              <a:t>專案範疇說明書</a:t>
            </a:r>
            <a:r>
              <a:rPr lang="zh-TW" altLang="en-US"/>
              <a:t>的目的，是要讓</a:t>
            </a:r>
            <a:r>
              <a:rPr lang="zh-TW" altLang="en-US" b="1">
                <a:solidFill>
                  <a:srgbClr val="0070C0"/>
                </a:solidFill>
              </a:rPr>
              <a:t>所有利害關係人對專案範疇有基本瞭解</a:t>
            </a:r>
          </a:p>
          <a:p>
            <a:pPr eaLnBrk="1" hangingPunct="1"/>
            <a:r>
              <a:rPr lang="zh-TW" altLang="en-US"/>
              <a:t>專案範疇說明書定義與逐步完善專案工作，並在「</a:t>
            </a:r>
            <a:r>
              <a:rPr lang="zh-TW" altLang="en-US" b="1">
                <a:solidFill>
                  <a:srgbClr val="0070C0"/>
                </a:solidFill>
              </a:rPr>
              <a:t>執行</a:t>
            </a:r>
            <a:r>
              <a:rPr lang="zh-TW" altLang="en-US"/>
              <a:t>」階段引導專案團隊的工作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日期版面配置區 2">
            <a:extLst>
              <a:ext uri="{FF2B5EF4-FFF2-40B4-BE49-F238E27FC236}">
                <a16:creationId xmlns:a16="http://schemas.microsoft.com/office/drawing/2014/main" id="{F853DCD0-78F3-7588-7D41-5D48E3785F5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19458" name="Rectangle 5">
            <a:extLst>
              <a:ext uri="{FF2B5EF4-FFF2-40B4-BE49-F238E27FC236}">
                <a16:creationId xmlns:a16="http://schemas.microsoft.com/office/drawing/2014/main" id="{92B2AF0B-EE9B-B499-9AEE-5DDCE8DEB402}"/>
              </a:ext>
            </a:extLst>
          </p:cNvPr>
          <p:cNvSpPr>
            <a:spLocks noGrp="1" noChangeArrowheads="1"/>
          </p:cNvSpPr>
          <p:nvPr>
            <p:ph type="title"/>
          </p:nvPr>
        </p:nvSpPr>
        <p:spPr/>
        <p:txBody>
          <a:bodyPr/>
          <a:lstStyle/>
          <a:p>
            <a:pPr eaLnBrk="1" hangingPunct="1"/>
            <a:r>
              <a:rPr lang="zh-TW" altLang="en-US"/>
              <a:t>專案管理五大流程群組與</a:t>
            </a:r>
            <a:r>
              <a:rPr lang="zh-TW" altLang="en-US">
                <a:solidFill>
                  <a:srgbClr val="FF00FF"/>
                </a:solidFill>
              </a:rPr>
              <a:t>專案範疇管理</a:t>
            </a:r>
            <a:r>
              <a:rPr lang="zh-TW" altLang="en-US"/>
              <a:t>知識領域配適表 </a:t>
            </a:r>
          </a:p>
        </p:txBody>
      </p:sp>
      <p:pic>
        <p:nvPicPr>
          <p:cNvPr id="19459" name="Picture 6">
            <a:extLst>
              <a:ext uri="{FF2B5EF4-FFF2-40B4-BE49-F238E27FC236}">
                <a16:creationId xmlns:a16="http://schemas.microsoft.com/office/drawing/2014/main" id="{00DD02B9-666E-D063-492A-D2FB9F169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2513"/>
            <a:ext cx="91440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版面配置區 3">
            <a:extLst>
              <a:ext uri="{FF2B5EF4-FFF2-40B4-BE49-F238E27FC236}">
                <a16:creationId xmlns:a16="http://schemas.microsoft.com/office/drawing/2014/main" id="{E196B4C9-60C7-C3CD-D135-15802B86012F}"/>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7106" name="Rectangle 2">
            <a:extLst>
              <a:ext uri="{FF2B5EF4-FFF2-40B4-BE49-F238E27FC236}">
                <a16:creationId xmlns:a16="http://schemas.microsoft.com/office/drawing/2014/main" id="{4B21C3B3-2BDE-754F-E1AB-929382BB9C2A}"/>
              </a:ext>
            </a:extLst>
          </p:cNvPr>
          <p:cNvSpPr>
            <a:spLocks noGrp="1" noChangeArrowheads="1"/>
          </p:cNvSpPr>
          <p:nvPr>
            <p:ph type="title"/>
          </p:nvPr>
        </p:nvSpPr>
        <p:spPr/>
        <p:txBody>
          <a:bodyPr/>
          <a:lstStyle/>
          <a:p>
            <a:pPr eaLnBrk="1" hangingPunct="1"/>
            <a:r>
              <a:rPr lang="zh-TW" altLang="en-US"/>
              <a:t>專案範疇說明書主要內容 </a:t>
            </a:r>
          </a:p>
        </p:txBody>
      </p:sp>
      <p:sp>
        <p:nvSpPr>
          <p:cNvPr id="47107" name="Rectangle 3">
            <a:extLst>
              <a:ext uri="{FF2B5EF4-FFF2-40B4-BE49-F238E27FC236}">
                <a16:creationId xmlns:a16="http://schemas.microsoft.com/office/drawing/2014/main" id="{43A844C6-BF79-5662-D2D6-511931DB156C}"/>
              </a:ext>
            </a:extLst>
          </p:cNvPr>
          <p:cNvSpPr>
            <a:spLocks noGrp="1" noChangeArrowheads="1"/>
          </p:cNvSpPr>
          <p:nvPr>
            <p:ph type="body" idx="1"/>
          </p:nvPr>
        </p:nvSpPr>
        <p:spPr/>
        <p:txBody>
          <a:bodyPr/>
          <a:lstStyle/>
          <a:p>
            <a:pPr eaLnBrk="1" hangingPunct="1">
              <a:lnSpc>
                <a:spcPct val="90000"/>
              </a:lnSpc>
            </a:pPr>
            <a:r>
              <a:rPr lang="zh-TW" altLang="en-US"/>
              <a:t>專案目的</a:t>
            </a:r>
          </a:p>
          <a:p>
            <a:pPr eaLnBrk="1" hangingPunct="1">
              <a:lnSpc>
                <a:spcPct val="90000"/>
              </a:lnSpc>
            </a:pPr>
            <a:r>
              <a:rPr lang="zh-TW" altLang="en-US"/>
              <a:t>產品範疇描述</a:t>
            </a:r>
          </a:p>
          <a:p>
            <a:pPr eaLnBrk="1" hangingPunct="1">
              <a:lnSpc>
                <a:spcPct val="90000"/>
              </a:lnSpc>
            </a:pPr>
            <a:r>
              <a:rPr lang="zh-TW" altLang="en-US"/>
              <a:t>專案可交付成果</a:t>
            </a:r>
          </a:p>
          <a:p>
            <a:pPr eaLnBrk="1" hangingPunct="1">
              <a:lnSpc>
                <a:spcPct val="90000"/>
              </a:lnSpc>
            </a:pPr>
            <a:r>
              <a:rPr lang="zh-TW" altLang="en-US"/>
              <a:t>專案要求</a:t>
            </a:r>
          </a:p>
          <a:p>
            <a:pPr eaLnBrk="1" hangingPunct="1">
              <a:lnSpc>
                <a:spcPct val="90000"/>
              </a:lnSpc>
            </a:pPr>
            <a:r>
              <a:rPr lang="zh-TW" altLang="en-US"/>
              <a:t>專案界限</a:t>
            </a:r>
          </a:p>
          <a:p>
            <a:pPr eaLnBrk="1" hangingPunct="1">
              <a:lnSpc>
                <a:spcPct val="90000"/>
              </a:lnSpc>
            </a:pPr>
            <a:r>
              <a:rPr lang="zh-TW" altLang="en-US"/>
              <a:t>產品驗收標準</a:t>
            </a:r>
          </a:p>
          <a:p>
            <a:pPr eaLnBrk="1" hangingPunct="1">
              <a:lnSpc>
                <a:spcPct val="90000"/>
              </a:lnSpc>
            </a:pPr>
            <a:r>
              <a:rPr lang="zh-TW" altLang="en-US"/>
              <a:t>專案限制</a:t>
            </a:r>
          </a:p>
          <a:p>
            <a:pPr eaLnBrk="1" hangingPunct="1">
              <a:lnSpc>
                <a:spcPct val="90000"/>
              </a:lnSpc>
            </a:pPr>
            <a:r>
              <a:rPr lang="zh-TW" altLang="en-US"/>
              <a:t>專案假設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版面配置區 3">
            <a:extLst>
              <a:ext uri="{FF2B5EF4-FFF2-40B4-BE49-F238E27FC236}">
                <a16:creationId xmlns:a16="http://schemas.microsoft.com/office/drawing/2014/main" id="{1E8BAC36-8081-58E5-5438-35B78BF88E9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8130" name="Rectangle 2">
            <a:extLst>
              <a:ext uri="{FF2B5EF4-FFF2-40B4-BE49-F238E27FC236}">
                <a16:creationId xmlns:a16="http://schemas.microsoft.com/office/drawing/2014/main" id="{9FD79425-D4B5-E86F-34CD-B02D37D6DE6F}"/>
              </a:ext>
            </a:extLst>
          </p:cNvPr>
          <p:cNvSpPr>
            <a:spLocks noGrp="1" noChangeArrowheads="1"/>
          </p:cNvSpPr>
          <p:nvPr>
            <p:ph type="title"/>
          </p:nvPr>
        </p:nvSpPr>
        <p:spPr/>
        <p:txBody>
          <a:bodyPr/>
          <a:lstStyle/>
          <a:p>
            <a:pPr eaLnBrk="1" hangingPunct="1"/>
            <a:r>
              <a:rPr lang="zh-TW" altLang="en-US"/>
              <a:t>專案範疇說明書主要內容</a:t>
            </a:r>
          </a:p>
        </p:txBody>
      </p:sp>
      <p:sp>
        <p:nvSpPr>
          <p:cNvPr id="48131" name="Rectangle 3">
            <a:extLst>
              <a:ext uri="{FF2B5EF4-FFF2-40B4-BE49-F238E27FC236}">
                <a16:creationId xmlns:a16="http://schemas.microsoft.com/office/drawing/2014/main" id="{FA021BFB-B58A-5B18-25D9-FA1394874F4A}"/>
              </a:ext>
            </a:extLst>
          </p:cNvPr>
          <p:cNvSpPr>
            <a:spLocks noGrp="1" noChangeArrowheads="1"/>
          </p:cNvSpPr>
          <p:nvPr>
            <p:ph type="body" idx="1"/>
          </p:nvPr>
        </p:nvSpPr>
        <p:spPr/>
        <p:txBody>
          <a:bodyPr/>
          <a:lstStyle/>
          <a:p>
            <a:pPr eaLnBrk="1" hangingPunct="1">
              <a:lnSpc>
                <a:spcPct val="90000"/>
              </a:lnSpc>
            </a:pPr>
            <a:r>
              <a:rPr lang="zh-TW" altLang="en-US"/>
              <a:t>最初專案組織</a:t>
            </a:r>
          </a:p>
          <a:p>
            <a:pPr eaLnBrk="1" hangingPunct="1">
              <a:lnSpc>
                <a:spcPct val="90000"/>
              </a:lnSpc>
            </a:pPr>
            <a:r>
              <a:rPr lang="zh-TW" altLang="en-US"/>
              <a:t>最初定義的風險</a:t>
            </a:r>
          </a:p>
          <a:p>
            <a:pPr eaLnBrk="1" hangingPunct="1">
              <a:lnSpc>
                <a:spcPct val="90000"/>
              </a:lnSpc>
            </a:pPr>
            <a:r>
              <a:rPr lang="zh-TW" altLang="en-US"/>
              <a:t>時程里程碑</a:t>
            </a:r>
          </a:p>
          <a:p>
            <a:pPr eaLnBrk="1" hangingPunct="1">
              <a:lnSpc>
                <a:spcPct val="90000"/>
              </a:lnSpc>
            </a:pPr>
            <a:r>
              <a:rPr lang="zh-TW" altLang="en-US"/>
              <a:t>資金限制</a:t>
            </a:r>
          </a:p>
          <a:p>
            <a:pPr eaLnBrk="1" hangingPunct="1">
              <a:lnSpc>
                <a:spcPct val="90000"/>
              </a:lnSpc>
            </a:pPr>
            <a:r>
              <a:rPr lang="zh-TW" altLang="en-US"/>
              <a:t>成本估計</a:t>
            </a:r>
          </a:p>
          <a:p>
            <a:pPr eaLnBrk="1" hangingPunct="1">
              <a:lnSpc>
                <a:spcPct val="90000"/>
              </a:lnSpc>
            </a:pPr>
            <a:r>
              <a:rPr lang="zh-TW" altLang="en-US"/>
              <a:t>專案型態管理要求</a:t>
            </a:r>
          </a:p>
          <a:p>
            <a:pPr eaLnBrk="1" hangingPunct="1">
              <a:lnSpc>
                <a:spcPct val="90000"/>
              </a:lnSpc>
            </a:pPr>
            <a:r>
              <a:rPr lang="zh-TW" altLang="en-US"/>
              <a:t>專案說明書</a:t>
            </a:r>
          </a:p>
          <a:p>
            <a:pPr eaLnBrk="1" hangingPunct="1">
              <a:lnSpc>
                <a:spcPct val="90000"/>
              </a:lnSpc>
            </a:pPr>
            <a:r>
              <a:rPr lang="zh-TW" altLang="en-US"/>
              <a:t>核可要求</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日期版面配置區 3">
            <a:extLst>
              <a:ext uri="{FF2B5EF4-FFF2-40B4-BE49-F238E27FC236}">
                <a16:creationId xmlns:a16="http://schemas.microsoft.com/office/drawing/2014/main" id="{12C6EACC-6B1D-9FF3-7B88-B437C29BD4F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49154" name="Rectangle 2">
            <a:extLst>
              <a:ext uri="{FF2B5EF4-FFF2-40B4-BE49-F238E27FC236}">
                <a16:creationId xmlns:a16="http://schemas.microsoft.com/office/drawing/2014/main" id="{0D46A651-A951-E813-A707-31858DDD14CC}"/>
              </a:ext>
            </a:extLst>
          </p:cNvPr>
          <p:cNvSpPr>
            <a:spLocks noGrp="1" noChangeArrowheads="1"/>
          </p:cNvSpPr>
          <p:nvPr>
            <p:ph type="title"/>
          </p:nvPr>
        </p:nvSpPr>
        <p:spPr/>
        <p:txBody>
          <a:bodyPr/>
          <a:lstStyle/>
          <a:p>
            <a:pPr eaLnBrk="1" hangingPunct="1"/>
            <a:r>
              <a:rPr lang="zh-TW" altLang="en-US"/>
              <a:t>建立工作分解結構 </a:t>
            </a:r>
          </a:p>
        </p:txBody>
      </p:sp>
      <p:sp>
        <p:nvSpPr>
          <p:cNvPr id="37891" name="Rectangle 3">
            <a:extLst>
              <a:ext uri="{FF2B5EF4-FFF2-40B4-BE49-F238E27FC236}">
                <a16:creationId xmlns:a16="http://schemas.microsoft.com/office/drawing/2014/main" id="{1EC0E19D-65EF-E0EA-6A9A-57097A9B0B54}"/>
              </a:ext>
            </a:extLst>
          </p:cNvPr>
          <p:cNvSpPr>
            <a:spLocks noGrp="1" noChangeArrowheads="1"/>
          </p:cNvSpPr>
          <p:nvPr>
            <p:ph type="body" idx="1"/>
          </p:nvPr>
        </p:nvSpPr>
        <p:spPr/>
        <p:txBody>
          <a:bodyPr/>
          <a:lstStyle/>
          <a:p>
            <a:pPr eaLnBrk="1" hangingPunct="1">
              <a:lnSpc>
                <a:spcPct val="80000"/>
              </a:lnSpc>
              <a:defRPr/>
            </a:pPr>
            <a:r>
              <a:rPr lang="zh-TW" altLang="en-US" sz="2600" dirty="0"/>
              <a:t>在專案管理中，透過工作分解的方式，將原本規模大而複雜的工作內容，變成規模小而容易管理的工作項目，這樣將</a:t>
            </a:r>
            <a:r>
              <a:rPr lang="zh-TW" altLang="en-US" sz="2600" dirty="0">
                <a:highlight>
                  <a:srgbClr val="FFFF00"/>
                </a:highlight>
              </a:rPr>
              <a:t>工作分解成較容易管理的工作項目之圖表，就稱為「工作分解結構」</a:t>
            </a:r>
            <a:r>
              <a:rPr lang="en-US" altLang="zh-TW" sz="2600" dirty="0">
                <a:highlight>
                  <a:srgbClr val="FFFF00"/>
                </a:highlight>
              </a:rPr>
              <a:t>(WBS)</a:t>
            </a:r>
          </a:p>
          <a:p>
            <a:pPr eaLnBrk="1" hangingPunct="1">
              <a:lnSpc>
                <a:spcPct val="80000"/>
              </a:lnSpc>
              <a:defRPr/>
            </a:pPr>
            <a:r>
              <a:rPr lang="zh-TW" altLang="en-US" sz="2600" dirty="0">
                <a:solidFill>
                  <a:srgbClr val="FF00FF"/>
                </a:solidFill>
              </a:rPr>
              <a:t>工作分解結構</a:t>
            </a:r>
            <a:r>
              <a:rPr lang="en-US" altLang="zh-TW" sz="2600" dirty="0"/>
              <a:t>(WBS)</a:t>
            </a:r>
            <a:r>
              <a:rPr lang="zh-TW" altLang="en-US" sz="2600" dirty="0"/>
              <a:t>是將</a:t>
            </a:r>
            <a:r>
              <a:rPr lang="zh-TW" altLang="en-US" sz="2600" dirty="0">
                <a:solidFill>
                  <a:srgbClr val="FF2F92"/>
                </a:solidFill>
              </a:rPr>
              <a:t>專案工作細分為數個可以控制的項目</a:t>
            </a:r>
            <a:r>
              <a:rPr lang="zh-TW" altLang="en-US" sz="2600" dirty="0"/>
              <a:t>，用來協助確認所有需要完成的工作範圍，其是一種</a:t>
            </a:r>
            <a:r>
              <a:rPr lang="zh-TW" altLang="en-US" sz="2600" dirty="0">
                <a:solidFill>
                  <a:srgbClr val="FF2F92"/>
                </a:solidFill>
              </a:rPr>
              <a:t>階層樹狀圖，當中的每個項目在專案期間都要完成</a:t>
            </a:r>
          </a:p>
          <a:p>
            <a:pPr eaLnBrk="1" hangingPunct="1">
              <a:lnSpc>
                <a:spcPct val="80000"/>
              </a:lnSpc>
              <a:defRPr/>
            </a:pPr>
            <a:r>
              <a:rPr lang="zh-TW" altLang="en-US" sz="2600" dirty="0"/>
              <a:t>對任何專案都沒有所謂正確或標準的工作分解結構。因為相似的專案會有不同的專案團隊，發展出不同的工作分解結構  </a:t>
            </a:r>
          </a:p>
        </p:txBody>
      </p:sp>
      <p:sp>
        <p:nvSpPr>
          <p:cNvPr id="49156" name="文字方塊 5">
            <a:extLst>
              <a:ext uri="{FF2B5EF4-FFF2-40B4-BE49-F238E27FC236}">
                <a16:creationId xmlns:a16="http://schemas.microsoft.com/office/drawing/2014/main" id="{46C113AE-385F-7053-4B66-DC041002E5B0}"/>
              </a:ext>
            </a:extLst>
          </p:cNvPr>
          <p:cNvSpPr txBox="1">
            <a:spLocks noChangeArrowheads="1"/>
          </p:cNvSpPr>
          <p:nvPr/>
        </p:nvSpPr>
        <p:spPr bwMode="auto">
          <a:xfrm>
            <a:off x="2030413" y="6229350"/>
            <a:ext cx="5781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TW" altLang="en-US"/>
              <a:t>https://www.youtube.com/watch?v=0BuIs83BvtU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日期版面配置區 3">
            <a:extLst>
              <a:ext uri="{FF2B5EF4-FFF2-40B4-BE49-F238E27FC236}">
                <a16:creationId xmlns:a16="http://schemas.microsoft.com/office/drawing/2014/main" id="{B074DE64-DD80-0C80-26C0-08DBBA67816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0178" name="Rectangle 2">
            <a:extLst>
              <a:ext uri="{FF2B5EF4-FFF2-40B4-BE49-F238E27FC236}">
                <a16:creationId xmlns:a16="http://schemas.microsoft.com/office/drawing/2014/main" id="{C0399A57-92CC-0DCC-2EE1-1D69DA08F078}"/>
              </a:ext>
            </a:extLst>
          </p:cNvPr>
          <p:cNvSpPr>
            <a:spLocks noGrp="1" noChangeArrowheads="1"/>
          </p:cNvSpPr>
          <p:nvPr>
            <p:ph type="title"/>
          </p:nvPr>
        </p:nvSpPr>
        <p:spPr/>
        <p:txBody>
          <a:bodyPr/>
          <a:lstStyle/>
          <a:p>
            <a:pPr eaLnBrk="1" hangingPunct="1"/>
            <a:r>
              <a:rPr lang="zh-TW" altLang="en-US"/>
              <a:t>工作要分解到什麼程度才能停止？ </a:t>
            </a:r>
          </a:p>
        </p:txBody>
      </p:sp>
      <p:sp>
        <p:nvSpPr>
          <p:cNvPr id="38915" name="Rectangle 3">
            <a:extLst>
              <a:ext uri="{FF2B5EF4-FFF2-40B4-BE49-F238E27FC236}">
                <a16:creationId xmlns:a16="http://schemas.microsoft.com/office/drawing/2014/main" id="{AA38F11F-FDD9-3D96-BF85-695E1447984C}"/>
              </a:ext>
            </a:extLst>
          </p:cNvPr>
          <p:cNvSpPr>
            <a:spLocks noGrp="1" noChangeArrowheads="1"/>
          </p:cNvSpPr>
          <p:nvPr>
            <p:ph type="body" idx="1"/>
          </p:nvPr>
        </p:nvSpPr>
        <p:spPr/>
        <p:txBody>
          <a:bodyPr/>
          <a:lstStyle/>
          <a:p>
            <a:pPr eaLnBrk="1" hangingPunct="1">
              <a:defRPr/>
            </a:pPr>
            <a:r>
              <a:rPr lang="zh-TW" altLang="en-US" dirty="0"/>
              <a:t>一般原則是，</a:t>
            </a:r>
            <a:r>
              <a:rPr lang="zh-TW" altLang="en-US" b="1" dirty="0">
                <a:solidFill>
                  <a:srgbClr val="FF2F92"/>
                </a:solidFill>
              </a:rPr>
              <a:t>精細到您可以正確地估算細項作業的時間和成本</a:t>
            </a:r>
            <a:r>
              <a:rPr lang="zh-TW" altLang="en-US" dirty="0"/>
              <a:t>，或是所耗的時間單位小到等於排進度的時間單位為止</a:t>
            </a:r>
          </a:p>
          <a:p>
            <a:pPr eaLnBrk="1" hangingPunct="1">
              <a:defRPr/>
            </a:pPr>
            <a:r>
              <a:rPr lang="zh-TW" altLang="en-US" dirty="0">
                <a:highlight>
                  <a:srgbClr val="FFFF00"/>
                </a:highlight>
              </a:rPr>
              <a:t>工作分解的目的是要進行有效管理，而分解後的項目都必須是「可交付的」</a:t>
            </a:r>
            <a:r>
              <a:rPr lang="zh-TW" altLang="en-US" dirty="0"/>
              <a:t>。</a:t>
            </a:r>
          </a:p>
          <a:p>
            <a:pPr eaLnBrk="1" hangingPunct="1">
              <a:defRPr/>
            </a:pPr>
            <a:r>
              <a:rPr lang="zh-TW" altLang="en-US" dirty="0"/>
              <a:t>「可交付的」</a:t>
            </a:r>
            <a:r>
              <a:rPr lang="en-US" altLang="zh-TW" dirty="0"/>
              <a:t>(deliverable)</a:t>
            </a:r>
            <a:r>
              <a:rPr lang="zh-TW" altLang="en-US" dirty="0"/>
              <a:t>意思是「</a:t>
            </a:r>
            <a:r>
              <a:rPr lang="zh-TW" altLang="en-US" dirty="0">
                <a:solidFill>
                  <a:srgbClr val="FF2F92"/>
                </a:solidFill>
              </a:rPr>
              <a:t>可以被指派的</a:t>
            </a:r>
            <a:r>
              <a:rPr lang="zh-TW" altLang="en-US" dirty="0"/>
              <a:t>」、「</a:t>
            </a:r>
            <a:r>
              <a:rPr lang="zh-TW" altLang="en-US" dirty="0">
                <a:solidFill>
                  <a:srgbClr val="FF2F92"/>
                </a:solidFill>
              </a:rPr>
              <a:t>可以被執行的</a:t>
            </a:r>
            <a:r>
              <a:rPr lang="zh-TW" altLang="en-US" dirty="0"/>
              <a:t>」、「</a:t>
            </a:r>
            <a:r>
              <a:rPr lang="zh-TW" altLang="en-US" dirty="0">
                <a:solidFill>
                  <a:srgbClr val="FF2F92"/>
                </a:solidFill>
              </a:rPr>
              <a:t>可以交出成果的</a:t>
            </a:r>
            <a:r>
              <a:rPr lang="zh-TW" alt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日期版面配置區 3">
            <a:extLst>
              <a:ext uri="{FF2B5EF4-FFF2-40B4-BE49-F238E27FC236}">
                <a16:creationId xmlns:a16="http://schemas.microsoft.com/office/drawing/2014/main" id="{A7A9B63F-4C63-E361-F8F8-B7ADF6BD55E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1202" name="Rectangle 2">
            <a:extLst>
              <a:ext uri="{FF2B5EF4-FFF2-40B4-BE49-F238E27FC236}">
                <a16:creationId xmlns:a16="http://schemas.microsoft.com/office/drawing/2014/main" id="{C44B0825-8FCD-D5B0-8F8C-0B39213A7BAD}"/>
              </a:ext>
            </a:extLst>
          </p:cNvPr>
          <p:cNvSpPr>
            <a:spLocks noGrp="1" noChangeArrowheads="1"/>
          </p:cNvSpPr>
          <p:nvPr>
            <p:ph type="title"/>
          </p:nvPr>
        </p:nvSpPr>
        <p:spPr/>
        <p:txBody>
          <a:bodyPr/>
          <a:lstStyle/>
          <a:p>
            <a:pPr eaLnBrk="1" hangingPunct="1"/>
            <a:r>
              <a:rPr lang="zh-TW" altLang="en-US"/>
              <a:t>決定工作分解結構要多詳細或是有多少層級，準則在於 </a:t>
            </a:r>
          </a:p>
        </p:txBody>
      </p:sp>
      <p:sp>
        <p:nvSpPr>
          <p:cNvPr id="51203" name="Rectangle 3">
            <a:extLst>
              <a:ext uri="{FF2B5EF4-FFF2-40B4-BE49-F238E27FC236}">
                <a16:creationId xmlns:a16="http://schemas.microsoft.com/office/drawing/2014/main" id="{18802591-457D-A776-769A-8D190EF2A731}"/>
              </a:ext>
            </a:extLst>
          </p:cNvPr>
          <p:cNvSpPr>
            <a:spLocks noGrp="1" noChangeArrowheads="1"/>
          </p:cNvSpPr>
          <p:nvPr>
            <p:ph type="body" idx="1"/>
          </p:nvPr>
        </p:nvSpPr>
        <p:spPr/>
        <p:txBody>
          <a:bodyPr/>
          <a:lstStyle/>
          <a:p>
            <a:pPr eaLnBrk="1" hangingPunct="1"/>
            <a:r>
              <a:rPr lang="zh-TW" altLang="en-US"/>
              <a:t>在層級中，個人或組織被分派要完成工作包的責任程度。</a:t>
            </a:r>
          </a:p>
          <a:p>
            <a:pPr eaLnBrk="1" hangingPunct="1"/>
            <a:r>
              <a:rPr lang="zh-TW" altLang="en-US"/>
              <a:t>在層級中，專案期間想要控制預算、監控和蒐集的成本資料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日期版面配置區 1">
            <a:extLst>
              <a:ext uri="{FF2B5EF4-FFF2-40B4-BE49-F238E27FC236}">
                <a16:creationId xmlns:a16="http://schemas.microsoft.com/office/drawing/2014/main" id="{894BE101-879D-F9FB-6E48-550F0810C3A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2226" name="Rectangle 4">
            <a:extLst>
              <a:ext uri="{FF2B5EF4-FFF2-40B4-BE49-F238E27FC236}">
                <a16:creationId xmlns:a16="http://schemas.microsoft.com/office/drawing/2014/main" id="{3B1FF021-7086-1669-7D98-11A32BFE81CE}"/>
              </a:ext>
            </a:extLst>
          </p:cNvPr>
          <p:cNvSpPr>
            <a:spLocks noChangeArrowheads="1"/>
          </p:cNvSpPr>
          <p:nvPr/>
        </p:nvSpPr>
        <p:spPr bwMode="auto">
          <a:xfrm>
            <a:off x="3190875" y="333375"/>
            <a:ext cx="276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800">
                <a:solidFill>
                  <a:schemeClr val="tx1"/>
                </a:solidFill>
              </a:rPr>
              <a:t>工作分解結構階層概念圖 </a:t>
            </a:r>
          </a:p>
        </p:txBody>
      </p:sp>
      <p:pic>
        <p:nvPicPr>
          <p:cNvPr id="52227" name="Picture 5">
            <a:extLst>
              <a:ext uri="{FF2B5EF4-FFF2-40B4-BE49-F238E27FC236}">
                <a16:creationId xmlns:a16="http://schemas.microsoft.com/office/drawing/2014/main" id="{DD05E8F7-7C7A-0C1E-E12F-E2712EB5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125538"/>
            <a:ext cx="4773612"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日期版面配置區 3">
            <a:extLst>
              <a:ext uri="{FF2B5EF4-FFF2-40B4-BE49-F238E27FC236}">
                <a16:creationId xmlns:a16="http://schemas.microsoft.com/office/drawing/2014/main" id="{5BB4DF18-DDE2-A6DD-7C1D-C9A9BF5E119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3250" name="Rectangle 2">
            <a:extLst>
              <a:ext uri="{FF2B5EF4-FFF2-40B4-BE49-F238E27FC236}">
                <a16:creationId xmlns:a16="http://schemas.microsoft.com/office/drawing/2014/main" id="{522920AA-4BF7-1A8F-A326-8D3AFEDDB7A8}"/>
              </a:ext>
            </a:extLst>
          </p:cNvPr>
          <p:cNvSpPr>
            <a:spLocks noGrp="1" noChangeArrowheads="1"/>
          </p:cNvSpPr>
          <p:nvPr>
            <p:ph type="title"/>
          </p:nvPr>
        </p:nvSpPr>
        <p:spPr/>
        <p:txBody>
          <a:bodyPr/>
          <a:lstStyle/>
          <a:p>
            <a:pPr eaLnBrk="1" hangingPunct="1"/>
            <a:r>
              <a:rPr lang="zh-TW" altLang="en-US">
                <a:solidFill>
                  <a:schemeClr val="tx1"/>
                </a:solidFill>
              </a:rPr>
              <a:t>工作分解結構</a:t>
            </a:r>
          </a:p>
        </p:txBody>
      </p:sp>
      <p:sp>
        <p:nvSpPr>
          <p:cNvPr id="53251" name="Rectangle 3">
            <a:extLst>
              <a:ext uri="{FF2B5EF4-FFF2-40B4-BE49-F238E27FC236}">
                <a16:creationId xmlns:a16="http://schemas.microsoft.com/office/drawing/2014/main" id="{FCCEE6AB-B4E3-20E2-EC0F-DB40178ECC58}"/>
              </a:ext>
            </a:extLst>
          </p:cNvPr>
          <p:cNvSpPr>
            <a:spLocks noGrp="1" noChangeArrowheads="1"/>
          </p:cNvSpPr>
          <p:nvPr>
            <p:ph type="body" idx="1"/>
          </p:nvPr>
        </p:nvSpPr>
        <p:spPr/>
        <p:txBody>
          <a:bodyPr/>
          <a:lstStyle/>
          <a:p>
            <a:pPr eaLnBrk="1" hangingPunct="1">
              <a:lnSpc>
                <a:spcPct val="90000"/>
              </a:lnSpc>
            </a:pPr>
            <a:r>
              <a:rPr lang="zh-TW" altLang="en-US"/>
              <a:t>第一層：專案本身：包含專案工作的總組成 </a:t>
            </a:r>
          </a:p>
          <a:p>
            <a:pPr eaLnBrk="1" hangingPunct="1">
              <a:lnSpc>
                <a:spcPct val="90000"/>
              </a:lnSpc>
            </a:pPr>
            <a:r>
              <a:rPr lang="zh-TW" altLang="en-US"/>
              <a:t>第二層：專案內可交付專案：但不是全部專案，是細分專案 </a:t>
            </a:r>
          </a:p>
          <a:p>
            <a:pPr eaLnBrk="1" hangingPunct="1">
              <a:lnSpc>
                <a:spcPct val="90000"/>
              </a:lnSpc>
            </a:pPr>
            <a:r>
              <a:rPr lang="zh-TW" altLang="en-US"/>
              <a:t>第三層：</a:t>
            </a:r>
            <a:r>
              <a:rPr lang="zh-TW" altLang="en-US">
                <a:solidFill>
                  <a:srgbClr val="FF2F92"/>
                </a:solidFill>
              </a:rPr>
              <a:t>可交付任務 </a:t>
            </a:r>
          </a:p>
          <a:p>
            <a:pPr eaLnBrk="1" hangingPunct="1">
              <a:lnSpc>
                <a:spcPct val="90000"/>
              </a:lnSpc>
            </a:pPr>
            <a:r>
              <a:rPr lang="zh-TW" altLang="en-US"/>
              <a:t>第四層：可交付的子任務 </a:t>
            </a:r>
          </a:p>
          <a:p>
            <a:pPr eaLnBrk="1" hangingPunct="1">
              <a:lnSpc>
                <a:spcPct val="90000"/>
              </a:lnSpc>
            </a:pPr>
            <a:r>
              <a:rPr lang="zh-TW" altLang="en-US"/>
              <a:t>第五層：工作包</a:t>
            </a:r>
            <a:r>
              <a:rPr lang="en-US" altLang="zh-TW"/>
              <a:t>(Work Package) </a:t>
            </a:r>
          </a:p>
          <a:p>
            <a:pPr eaLnBrk="1" hangingPunct="1">
              <a:lnSpc>
                <a:spcPct val="90000"/>
              </a:lnSpc>
            </a:pPr>
            <a:r>
              <a:rPr lang="zh-TW" altLang="en-US"/>
              <a:t>第六層：對第五層工作包成果的描述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日期版面配置區 2">
            <a:extLst>
              <a:ext uri="{FF2B5EF4-FFF2-40B4-BE49-F238E27FC236}">
                <a16:creationId xmlns:a16="http://schemas.microsoft.com/office/drawing/2014/main" id="{2185693B-30FE-521C-A030-FBAF50B7584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54274" name="Picture 5">
            <a:extLst>
              <a:ext uri="{FF2B5EF4-FFF2-40B4-BE49-F238E27FC236}">
                <a16:creationId xmlns:a16="http://schemas.microsoft.com/office/drawing/2014/main" id="{F0E631F4-A3BF-65E9-A205-6E227201B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643063"/>
            <a:ext cx="638175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6">
            <a:extLst>
              <a:ext uri="{FF2B5EF4-FFF2-40B4-BE49-F238E27FC236}">
                <a16:creationId xmlns:a16="http://schemas.microsoft.com/office/drawing/2014/main" id="{BA64860A-392F-BC97-7C14-C5FCE4869D6B}"/>
              </a:ext>
            </a:extLst>
          </p:cNvPr>
          <p:cNvSpPr>
            <a:spLocks noGrp="1" noChangeArrowheads="1"/>
          </p:cNvSpPr>
          <p:nvPr>
            <p:ph type="title"/>
          </p:nvPr>
        </p:nvSpPr>
        <p:spPr/>
        <p:txBody>
          <a:bodyPr/>
          <a:lstStyle/>
          <a:p>
            <a:pPr eaLnBrk="1" hangingPunct="1"/>
            <a:r>
              <a:rPr lang="zh-TW" altLang="en-US">
                <a:solidFill>
                  <a:schemeClr val="tx1"/>
                </a:solidFill>
              </a:rPr>
              <a:t>工作分解結構的編碼設計</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日期版面配置區 3">
            <a:extLst>
              <a:ext uri="{FF2B5EF4-FFF2-40B4-BE49-F238E27FC236}">
                <a16:creationId xmlns:a16="http://schemas.microsoft.com/office/drawing/2014/main" id="{55AC8B31-83BF-3E03-ABF8-CADE20A474D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5298" name="Rectangle 2">
            <a:extLst>
              <a:ext uri="{FF2B5EF4-FFF2-40B4-BE49-F238E27FC236}">
                <a16:creationId xmlns:a16="http://schemas.microsoft.com/office/drawing/2014/main" id="{4755D93E-0F57-460C-29DD-072A61E627E3}"/>
              </a:ext>
            </a:extLst>
          </p:cNvPr>
          <p:cNvSpPr>
            <a:spLocks noGrp="1" noChangeArrowheads="1"/>
          </p:cNvSpPr>
          <p:nvPr>
            <p:ph type="title"/>
          </p:nvPr>
        </p:nvSpPr>
        <p:spPr/>
        <p:txBody>
          <a:bodyPr/>
          <a:lstStyle/>
          <a:p>
            <a:pPr eaLnBrk="1" hangingPunct="1"/>
            <a:r>
              <a:rPr lang="zh-TW" altLang="en-US"/>
              <a:t>工作分解結構的建立方法，主要有二 </a:t>
            </a:r>
          </a:p>
        </p:txBody>
      </p:sp>
      <p:sp>
        <p:nvSpPr>
          <p:cNvPr id="55299" name="Rectangle 3">
            <a:extLst>
              <a:ext uri="{FF2B5EF4-FFF2-40B4-BE49-F238E27FC236}">
                <a16:creationId xmlns:a16="http://schemas.microsoft.com/office/drawing/2014/main" id="{2846662D-6577-2C5B-7628-25993A5F6A79}"/>
              </a:ext>
            </a:extLst>
          </p:cNvPr>
          <p:cNvSpPr>
            <a:spLocks noGrp="1" noChangeArrowheads="1"/>
          </p:cNvSpPr>
          <p:nvPr>
            <p:ph type="body" idx="1"/>
          </p:nvPr>
        </p:nvSpPr>
        <p:spPr/>
        <p:txBody>
          <a:bodyPr/>
          <a:lstStyle/>
          <a:p>
            <a:pPr eaLnBrk="1" hangingPunct="1"/>
            <a:r>
              <a:rPr lang="zh-TW" altLang="en-US"/>
              <a:t>由上而下法 </a:t>
            </a:r>
          </a:p>
          <a:p>
            <a:pPr eaLnBrk="1" hangingPunct="1"/>
            <a:r>
              <a:rPr lang="zh-TW" altLang="en-US"/>
              <a:t>由下而上法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日期版面配置區 3">
            <a:extLst>
              <a:ext uri="{FF2B5EF4-FFF2-40B4-BE49-F238E27FC236}">
                <a16:creationId xmlns:a16="http://schemas.microsoft.com/office/drawing/2014/main" id="{16BA083D-483D-555B-7442-346DF65EB62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56322" name="Picture 4">
            <a:extLst>
              <a:ext uri="{FF2B5EF4-FFF2-40B4-BE49-F238E27FC236}">
                <a16:creationId xmlns:a16="http://schemas.microsoft.com/office/drawing/2014/main" id="{396E0FCE-991F-8F03-05F4-0B71ADB53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844675"/>
            <a:ext cx="702945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5">
            <a:extLst>
              <a:ext uri="{FF2B5EF4-FFF2-40B4-BE49-F238E27FC236}">
                <a16:creationId xmlns:a16="http://schemas.microsoft.com/office/drawing/2014/main" id="{27802290-7829-8DB8-0251-759C01F549B5}"/>
              </a:ext>
            </a:extLst>
          </p:cNvPr>
          <p:cNvSpPr>
            <a:spLocks noChangeArrowheads="1"/>
          </p:cNvSpPr>
          <p:nvPr/>
        </p:nvSpPr>
        <p:spPr bwMode="auto">
          <a:xfrm>
            <a:off x="3348038" y="765175"/>
            <a:ext cx="276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800">
                <a:solidFill>
                  <a:schemeClr val="tx1"/>
                </a:solidFill>
              </a:rPr>
              <a:t>工作分解結構的建構方法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a:extLst>
              <a:ext uri="{FF2B5EF4-FFF2-40B4-BE49-F238E27FC236}">
                <a16:creationId xmlns:a16="http://schemas.microsoft.com/office/drawing/2014/main" id="{70DC54ED-F100-40F7-7AE9-3CEB9F0700C5}"/>
              </a:ext>
            </a:extLst>
          </p:cNvPr>
          <p:cNvSpPr>
            <a:spLocks noGrp="1" noChangeArrowheads="1"/>
          </p:cNvSpPr>
          <p:nvPr>
            <p:ph type="title"/>
          </p:nvPr>
        </p:nvSpPr>
        <p:spPr/>
        <p:txBody>
          <a:bodyPr/>
          <a:lstStyle/>
          <a:p>
            <a:endParaRPr lang="zh-TW" altLang="en-US"/>
          </a:p>
        </p:txBody>
      </p:sp>
      <p:sp>
        <p:nvSpPr>
          <p:cNvPr id="20482" name="日期版面配置區 2">
            <a:extLst>
              <a:ext uri="{FF2B5EF4-FFF2-40B4-BE49-F238E27FC236}">
                <a16:creationId xmlns:a16="http://schemas.microsoft.com/office/drawing/2014/main" id="{F029A9ED-908E-FCC8-71C9-4014011B0A4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0483" name="圖片 4">
            <a:extLst>
              <a:ext uri="{FF2B5EF4-FFF2-40B4-BE49-F238E27FC236}">
                <a16:creationId xmlns:a16="http://schemas.microsoft.com/office/drawing/2014/main" id="{4F3C2047-E764-3C5B-A092-8F2647440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文字方塊 6">
            <a:extLst>
              <a:ext uri="{FF2B5EF4-FFF2-40B4-BE49-F238E27FC236}">
                <a16:creationId xmlns:a16="http://schemas.microsoft.com/office/drawing/2014/main" id="{AD3DF6D9-14A3-5BEF-B558-7769C1A3247F}"/>
              </a:ext>
            </a:extLst>
          </p:cNvPr>
          <p:cNvSpPr txBox="1">
            <a:spLocks noChangeArrowheads="1"/>
          </p:cNvSpPr>
          <p:nvPr/>
        </p:nvSpPr>
        <p:spPr bwMode="auto">
          <a:xfrm>
            <a:off x="1908175" y="5830888"/>
            <a:ext cx="5543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lang="zh-TW" altLang="en-US" sz="1800">
                <a:solidFill>
                  <a:schemeClr val="tx1"/>
                </a:solidFill>
              </a:rPr>
              <a:t>https://www.youtube.com/watch?v=mvKsKlZAk_Y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日期版面配置區 3">
            <a:extLst>
              <a:ext uri="{FF2B5EF4-FFF2-40B4-BE49-F238E27FC236}">
                <a16:creationId xmlns:a16="http://schemas.microsoft.com/office/drawing/2014/main" id="{79BF741D-0FEB-86D1-A282-B01D661A5DD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7346" name="Rectangle 2">
            <a:extLst>
              <a:ext uri="{FF2B5EF4-FFF2-40B4-BE49-F238E27FC236}">
                <a16:creationId xmlns:a16="http://schemas.microsoft.com/office/drawing/2014/main" id="{A272DB0A-DA6E-ED52-D863-B98A1109F781}"/>
              </a:ext>
            </a:extLst>
          </p:cNvPr>
          <p:cNvSpPr>
            <a:spLocks noGrp="1" noChangeArrowheads="1"/>
          </p:cNvSpPr>
          <p:nvPr>
            <p:ph type="title"/>
          </p:nvPr>
        </p:nvSpPr>
        <p:spPr/>
        <p:txBody>
          <a:bodyPr/>
          <a:lstStyle/>
          <a:p>
            <a:pPr eaLnBrk="1" hangingPunct="1"/>
            <a:r>
              <a:rPr lang="zh-TW" altLang="en-US"/>
              <a:t>工作分解結構應以最終使用為目的，其表達的目標如下 </a:t>
            </a:r>
          </a:p>
        </p:txBody>
      </p:sp>
      <p:sp>
        <p:nvSpPr>
          <p:cNvPr id="57347" name="Rectangle 3">
            <a:extLst>
              <a:ext uri="{FF2B5EF4-FFF2-40B4-BE49-F238E27FC236}">
                <a16:creationId xmlns:a16="http://schemas.microsoft.com/office/drawing/2014/main" id="{0F8086EE-575F-86BF-CDA1-6F11C7F63BB6}"/>
              </a:ext>
            </a:extLst>
          </p:cNvPr>
          <p:cNvSpPr>
            <a:spLocks noGrp="1" noChangeArrowheads="1"/>
          </p:cNvSpPr>
          <p:nvPr>
            <p:ph type="body" idx="1"/>
          </p:nvPr>
        </p:nvSpPr>
        <p:spPr/>
        <p:txBody>
          <a:bodyPr/>
          <a:lstStyle/>
          <a:p>
            <a:pPr eaLnBrk="1" hangingPunct="1">
              <a:lnSpc>
                <a:spcPct val="90000"/>
              </a:lnSpc>
            </a:pPr>
            <a:r>
              <a:rPr lang="zh-TW" altLang="en-US"/>
              <a:t>工作如何被完成，花多少成本及多少時間</a:t>
            </a:r>
          </a:p>
          <a:p>
            <a:pPr eaLnBrk="1" hangingPunct="1">
              <a:lnSpc>
                <a:spcPct val="90000"/>
              </a:lnSpc>
            </a:pPr>
            <a:r>
              <a:rPr lang="zh-TW" altLang="en-US"/>
              <a:t>重要的工作量風險。</a:t>
            </a:r>
          </a:p>
          <a:p>
            <a:pPr eaLnBrk="1" hangingPunct="1">
              <a:lnSpc>
                <a:spcPct val="90000"/>
              </a:lnSpc>
            </a:pPr>
            <a:r>
              <a:rPr lang="zh-TW" altLang="en-US"/>
              <a:t>需求、計畫、測試及交付任務相對照</a:t>
            </a:r>
          </a:p>
          <a:p>
            <a:pPr eaLnBrk="1" hangingPunct="1">
              <a:lnSpc>
                <a:spcPct val="90000"/>
              </a:lnSpc>
            </a:pPr>
            <a:r>
              <a:rPr lang="zh-TW" altLang="en-US"/>
              <a:t>工作人員的權責</a:t>
            </a:r>
          </a:p>
          <a:p>
            <a:pPr eaLnBrk="1" hangingPunct="1">
              <a:lnSpc>
                <a:spcPct val="90000"/>
              </a:lnSpc>
            </a:pPr>
            <a:r>
              <a:rPr lang="zh-TW" altLang="en-US"/>
              <a:t>提供資料評估專案績效及儲存在歷史資料庫</a:t>
            </a:r>
          </a:p>
          <a:p>
            <a:pPr eaLnBrk="1" hangingPunct="1">
              <a:lnSpc>
                <a:spcPct val="90000"/>
              </a:lnSpc>
            </a:pPr>
            <a:r>
              <a:rPr lang="zh-TW" altLang="en-US"/>
              <a:t>合理分派工作人員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日期版面配置區 1">
            <a:extLst>
              <a:ext uri="{FF2B5EF4-FFF2-40B4-BE49-F238E27FC236}">
                <a16:creationId xmlns:a16="http://schemas.microsoft.com/office/drawing/2014/main" id="{2B82FEFF-A29C-B1CD-55CF-7B2F0D9E0EF3}"/>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8370" name="Rectangle 4">
            <a:extLst>
              <a:ext uri="{FF2B5EF4-FFF2-40B4-BE49-F238E27FC236}">
                <a16:creationId xmlns:a16="http://schemas.microsoft.com/office/drawing/2014/main" id="{CEEF8F0A-0E1C-51D0-B2CB-EE4922C0F753}"/>
              </a:ext>
            </a:extLst>
          </p:cNvPr>
          <p:cNvSpPr>
            <a:spLocks noChangeArrowheads="1"/>
          </p:cNvSpPr>
          <p:nvPr/>
        </p:nvSpPr>
        <p:spPr bwMode="auto">
          <a:xfrm>
            <a:off x="3648075" y="188913"/>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800">
                <a:solidFill>
                  <a:schemeClr val="tx1"/>
                </a:solidFill>
              </a:rPr>
              <a:t>責任職掌表範例 </a:t>
            </a:r>
          </a:p>
        </p:txBody>
      </p:sp>
      <p:pic>
        <p:nvPicPr>
          <p:cNvPr id="58371" name="Picture 5">
            <a:extLst>
              <a:ext uri="{FF2B5EF4-FFF2-40B4-BE49-F238E27FC236}">
                <a16:creationId xmlns:a16="http://schemas.microsoft.com/office/drawing/2014/main" id="{0A3727AA-0656-0462-B29C-7F3145251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836613"/>
            <a:ext cx="666750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日期版面配置區 3">
            <a:extLst>
              <a:ext uri="{FF2B5EF4-FFF2-40B4-BE49-F238E27FC236}">
                <a16:creationId xmlns:a16="http://schemas.microsoft.com/office/drawing/2014/main" id="{B418F0FF-BC5E-3118-092B-60CF84329CE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59394" name="Rectangle 2">
            <a:extLst>
              <a:ext uri="{FF2B5EF4-FFF2-40B4-BE49-F238E27FC236}">
                <a16:creationId xmlns:a16="http://schemas.microsoft.com/office/drawing/2014/main" id="{46D5B3CE-26EF-79DD-AC3E-E5DEBC4160A3}"/>
              </a:ext>
            </a:extLst>
          </p:cNvPr>
          <p:cNvSpPr>
            <a:spLocks noGrp="1" noChangeArrowheads="1"/>
          </p:cNvSpPr>
          <p:nvPr>
            <p:ph type="title"/>
          </p:nvPr>
        </p:nvSpPr>
        <p:spPr/>
        <p:txBody>
          <a:bodyPr/>
          <a:lstStyle/>
          <a:p>
            <a:pPr eaLnBrk="1" hangingPunct="1"/>
            <a:r>
              <a:rPr lang="zh-TW" altLang="en-US"/>
              <a:t>做估計時的原則 </a:t>
            </a:r>
          </a:p>
        </p:txBody>
      </p:sp>
      <p:sp>
        <p:nvSpPr>
          <p:cNvPr id="59395" name="Rectangle 3">
            <a:extLst>
              <a:ext uri="{FF2B5EF4-FFF2-40B4-BE49-F238E27FC236}">
                <a16:creationId xmlns:a16="http://schemas.microsoft.com/office/drawing/2014/main" id="{0A937CD5-B345-DFBF-BA48-143ED96559F6}"/>
              </a:ext>
            </a:extLst>
          </p:cNvPr>
          <p:cNvSpPr>
            <a:spLocks noGrp="1" noChangeArrowheads="1"/>
          </p:cNvSpPr>
          <p:nvPr>
            <p:ph type="body" idx="1"/>
          </p:nvPr>
        </p:nvSpPr>
        <p:spPr/>
        <p:txBody>
          <a:bodyPr/>
          <a:lstStyle/>
          <a:p>
            <a:pPr eaLnBrk="1" hangingPunct="1"/>
            <a:r>
              <a:rPr lang="zh-TW" altLang="en-US"/>
              <a:t>將估計的容許誤差百分顯示出來。</a:t>
            </a:r>
          </a:p>
          <a:p>
            <a:pPr eaLnBrk="1" hangingPunct="1"/>
            <a:r>
              <a:rPr lang="zh-TW" altLang="en-US"/>
              <a:t>說明如何估計，也要說明假設基準為何</a:t>
            </a:r>
          </a:p>
          <a:p>
            <a:pPr eaLnBrk="1" hangingPunct="1"/>
            <a:r>
              <a:rPr lang="zh-TW" altLang="en-US"/>
              <a:t>說明有那些因素會影響估計值。例如時間因素：一個月後，估計值還有效嗎？</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日期版面配置區 3">
            <a:extLst>
              <a:ext uri="{FF2B5EF4-FFF2-40B4-BE49-F238E27FC236}">
                <a16:creationId xmlns:a16="http://schemas.microsoft.com/office/drawing/2014/main" id="{F4D08C6A-9E80-BFF4-F516-F6CB54956DD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0418" name="Rectangle 2">
            <a:extLst>
              <a:ext uri="{FF2B5EF4-FFF2-40B4-BE49-F238E27FC236}">
                <a16:creationId xmlns:a16="http://schemas.microsoft.com/office/drawing/2014/main" id="{E93EB07A-37ED-81A9-4E93-1DD455611992}"/>
              </a:ext>
            </a:extLst>
          </p:cNvPr>
          <p:cNvSpPr>
            <a:spLocks noGrp="1" noChangeArrowheads="1"/>
          </p:cNvSpPr>
          <p:nvPr>
            <p:ph type="title"/>
          </p:nvPr>
        </p:nvSpPr>
        <p:spPr/>
        <p:txBody>
          <a:bodyPr/>
          <a:lstStyle/>
          <a:p>
            <a:pPr eaLnBrk="1" hangingPunct="1"/>
            <a:r>
              <a:rPr lang="zh-TW" altLang="en-US" sz="3200" b="1"/>
              <a:t>責任分派矩陣</a:t>
            </a:r>
            <a:br>
              <a:rPr lang="zh-TW" altLang="en-US" sz="3200" b="1"/>
            </a:br>
            <a:r>
              <a:rPr lang="en-US" altLang="zh-TW" sz="3200" b="1"/>
              <a:t>(Responsibility Assignment Matrix)</a:t>
            </a:r>
          </a:p>
        </p:txBody>
      </p:sp>
      <p:pic>
        <p:nvPicPr>
          <p:cNvPr id="60419" name="Picture 4">
            <a:extLst>
              <a:ext uri="{FF2B5EF4-FFF2-40B4-BE49-F238E27FC236}">
                <a16:creationId xmlns:a16="http://schemas.microsoft.com/office/drawing/2014/main" id="{C258A4D9-38E5-37D5-6843-DE86366C7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844675"/>
            <a:ext cx="695325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日期版面配置區 3">
            <a:extLst>
              <a:ext uri="{FF2B5EF4-FFF2-40B4-BE49-F238E27FC236}">
                <a16:creationId xmlns:a16="http://schemas.microsoft.com/office/drawing/2014/main" id="{B68D5F8B-D2DE-3FAA-EC73-60DDB119C80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61442" name="Picture 2">
            <a:extLst>
              <a:ext uri="{FF2B5EF4-FFF2-40B4-BE49-F238E27FC236}">
                <a16:creationId xmlns:a16="http://schemas.microsoft.com/office/drawing/2014/main" id="{487AF73E-52D5-0E76-016F-BF16681B1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22225"/>
            <a:ext cx="6565900" cy="67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日期版面配置區 3">
            <a:extLst>
              <a:ext uri="{FF2B5EF4-FFF2-40B4-BE49-F238E27FC236}">
                <a16:creationId xmlns:a16="http://schemas.microsoft.com/office/drawing/2014/main" id="{2CDD9142-2513-C509-09E2-5511228A9C4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2466" name="Rectangle 2">
            <a:extLst>
              <a:ext uri="{FF2B5EF4-FFF2-40B4-BE49-F238E27FC236}">
                <a16:creationId xmlns:a16="http://schemas.microsoft.com/office/drawing/2014/main" id="{94CF7C4A-8530-3209-0E0A-02CFA713646E}"/>
              </a:ext>
            </a:extLst>
          </p:cNvPr>
          <p:cNvSpPr>
            <a:spLocks noGrp="1" noChangeArrowheads="1"/>
          </p:cNvSpPr>
          <p:nvPr>
            <p:ph type="title"/>
          </p:nvPr>
        </p:nvSpPr>
        <p:spPr/>
        <p:txBody>
          <a:bodyPr/>
          <a:lstStyle/>
          <a:p>
            <a:pPr eaLnBrk="1" hangingPunct="1"/>
            <a:r>
              <a:rPr lang="zh-TW" altLang="en-US"/>
              <a:t>範疇驗證</a:t>
            </a:r>
            <a:br>
              <a:rPr lang="zh-TW" altLang="en-US"/>
            </a:br>
            <a:r>
              <a:rPr lang="en-US" altLang="zh-TW"/>
              <a:t>(Scope Verification) </a:t>
            </a:r>
          </a:p>
        </p:txBody>
      </p:sp>
      <p:sp>
        <p:nvSpPr>
          <p:cNvPr id="62467" name="Rectangle 3">
            <a:extLst>
              <a:ext uri="{FF2B5EF4-FFF2-40B4-BE49-F238E27FC236}">
                <a16:creationId xmlns:a16="http://schemas.microsoft.com/office/drawing/2014/main" id="{5C642A82-1AF6-C8AD-FE2F-48F2547F398F}"/>
              </a:ext>
            </a:extLst>
          </p:cNvPr>
          <p:cNvSpPr>
            <a:spLocks noGrp="1" noChangeArrowheads="1"/>
          </p:cNvSpPr>
          <p:nvPr>
            <p:ph type="body" idx="1"/>
          </p:nvPr>
        </p:nvSpPr>
        <p:spPr/>
        <p:txBody>
          <a:bodyPr/>
          <a:lstStyle/>
          <a:p>
            <a:pPr eaLnBrk="1" hangingPunct="1"/>
            <a:r>
              <a:rPr lang="zh-TW" altLang="en-US">
                <a:solidFill>
                  <a:srgbClr val="FF00FF"/>
                </a:solidFill>
              </a:rPr>
              <a:t>範疇驗證</a:t>
            </a:r>
            <a:r>
              <a:rPr lang="en-US" altLang="zh-TW"/>
              <a:t>(Scope Verification)</a:t>
            </a:r>
            <a:r>
              <a:rPr lang="zh-TW" altLang="en-US"/>
              <a:t>是取得利害關係人對已完成的工作項目範圍與相對應可交付成果正式驗收的過程。</a:t>
            </a:r>
          </a:p>
          <a:p>
            <a:pPr eaLnBrk="1" hangingPunct="1"/>
            <a:r>
              <a:rPr lang="zh-TW" altLang="en-US"/>
              <a:t>驗證項目範圍包括審查可交付成果，確保每一項結果都令利害關係人滿意。</a:t>
            </a:r>
          </a:p>
          <a:p>
            <a:pPr eaLnBrk="1" hangingPunct="1"/>
            <a:r>
              <a:rPr lang="zh-TW" altLang="en-US"/>
              <a:t>如果項目提前終止，則項目範疇驗證過程應當查明並記載完成的水準與程度。</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日期版面配置區 3">
            <a:extLst>
              <a:ext uri="{FF2B5EF4-FFF2-40B4-BE49-F238E27FC236}">
                <a16:creationId xmlns:a16="http://schemas.microsoft.com/office/drawing/2014/main" id="{62E8301F-74BE-EA8B-24E6-7D685C6170F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3490" name="Rectangle 2">
            <a:extLst>
              <a:ext uri="{FF2B5EF4-FFF2-40B4-BE49-F238E27FC236}">
                <a16:creationId xmlns:a16="http://schemas.microsoft.com/office/drawing/2014/main" id="{BB5BFA37-6E25-7532-638A-8BCA48FE29B7}"/>
              </a:ext>
            </a:extLst>
          </p:cNvPr>
          <p:cNvSpPr>
            <a:spLocks noGrp="1" noChangeArrowheads="1"/>
          </p:cNvSpPr>
          <p:nvPr>
            <p:ph type="title"/>
          </p:nvPr>
        </p:nvSpPr>
        <p:spPr/>
        <p:txBody>
          <a:bodyPr/>
          <a:lstStyle/>
          <a:p>
            <a:pPr eaLnBrk="1" hangingPunct="1"/>
            <a:r>
              <a:rPr lang="zh-TW" altLang="en-US"/>
              <a:t>範疇驗證</a:t>
            </a:r>
            <a:r>
              <a:rPr lang="en-US" altLang="zh-TW"/>
              <a:t>vs</a:t>
            </a:r>
            <a:r>
              <a:rPr lang="zh-TW" altLang="en-US"/>
              <a:t>品質控制 </a:t>
            </a:r>
          </a:p>
        </p:txBody>
      </p:sp>
      <p:sp>
        <p:nvSpPr>
          <p:cNvPr id="63491" name="Rectangle 3">
            <a:extLst>
              <a:ext uri="{FF2B5EF4-FFF2-40B4-BE49-F238E27FC236}">
                <a16:creationId xmlns:a16="http://schemas.microsoft.com/office/drawing/2014/main" id="{98B839D4-4014-A03A-D863-94853704661A}"/>
              </a:ext>
            </a:extLst>
          </p:cNvPr>
          <p:cNvSpPr>
            <a:spLocks noGrp="1" noChangeArrowheads="1"/>
          </p:cNvSpPr>
          <p:nvPr>
            <p:ph type="body" idx="1"/>
          </p:nvPr>
        </p:nvSpPr>
        <p:spPr/>
        <p:txBody>
          <a:bodyPr/>
          <a:lstStyle/>
          <a:p>
            <a:pPr eaLnBrk="1" hangingPunct="1"/>
            <a:r>
              <a:rPr lang="zh-TW" altLang="en-US"/>
              <a:t>範疇驗證與品質控制的不同之處在於，此過程主要關心驗收可交付成果，而品質控制主要關心滿足為可交付成果規定的質量要求。</a:t>
            </a:r>
          </a:p>
          <a:p>
            <a:pPr eaLnBrk="1" hangingPunct="1"/>
            <a:r>
              <a:rPr lang="zh-TW" altLang="en-US"/>
              <a:t>品質控制一般先於範疇驗證進行，但兩者也可以同時進行。</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日期版面配置區 3">
            <a:extLst>
              <a:ext uri="{FF2B5EF4-FFF2-40B4-BE49-F238E27FC236}">
                <a16:creationId xmlns:a16="http://schemas.microsoft.com/office/drawing/2014/main" id="{6E7A9E6C-A75D-9C1E-B39B-939BF363FD8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4514" name="Rectangle 2">
            <a:extLst>
              <a:ext uri="{FF2B5EF4-FFF2-40B4-BE49-F238E27FC236}">
                <a16:creationId xmlns:a16="http://schemas.microsoft.com/office/drawing/2014/main" id="{9C91ABC0-6A61-010F-581C-CEE9DC372A8E}"/>
              </a:ext>
            </a:extLst>
          </p:cNvPr>
          <p:cNvSpPr>
            <a:spLocks noGrp="1" noChangeArrowheads="1"/>
          </p:cNvSpPr>
          <p:nvPr>
            <p:ph type="title"/>
          </p:nvPr>
        </p:nvSpPr>
        <p:spPr/>
        <p:txBody>
          <a:bodyPr/>
          <a:lstStyle/>
          <a:p>
            <a:pPr eaLnBrk="1" hangingPunct="1"/>
            <a:r>
              <a:rPr lang="zh-TW" altLang="en-US"/>
              <a:t>範疇規劃與範疇定義 </a:t>
            </a:r>
          </a:p>
        </p:txBody>
      </p:sp>
      <p:sp>
        <p:nvSpPr>
          <p:cNvPr id="64515" name="Rectangle 3">
            <a:extLst>
              <a:ext uri="{FF2B5EF4-FFF2-40B4-BE49-F238E27FC236}">
                <a16:creationId xmlns:a16="http://schemas.microsoft.com/office/drawing/2014/main" id="{017FBDC1-9AC5-900A-EA7D-B6EDA29677D1}"/>
              </a:ext>
            </a:extLst>
          </p:cNvPr>
          <p:cNvSpPr>
            <a:spLocks noGrp="1" noChangeArrowheads="1"/>
          </p:cNvSpPr>
          <p:nvPr>
            <p:ph type="body" idx="1"/>
          </p:nvPr>
        </p:nvSpPr>
        <p:spPr/>
        <p:txBody>
          <a:bodyPr/>
          <a:lstStyle/>
          <a:p>
            <a:pPr eaLnBrk="1" hangingPunct="1"/>
            <a:r>
              <a:rPr lang="zh-TW" altLang="en-US" sz="2600">
                <a:solidFill>
                  <a:srgbClr val="FF00FF"/>
                </a:solidFill>
              </a:rPr>
              <a:t>範疇規劃</a:t>
            </a:r>
            <a:r>
              <a:rPr lang="en-US" altLang="zh-TW" sz="2600"/>
              <a:t>(Scope Planning)─</a:t>
            </a:r>
            <a:r>
              <a:rPr lang="zh-TW" altLang="en-US" sz="2600"/>
              <a:t>制定書面的規模說明：探討如何定義專案規模、如何制定詳細規模說明、如何定義和建立工作分解結構</a:t>
            </a:r>
            <a:r>
              <a:rPr lang="en-US" altLang="zh-TW" sz="2600"/>
              <a:t>(WBS)</a:t>
            </a:r>
            <a:r>
              <a:rPr lang="zh-TW" altLang="en-US" sz="2600"/>
              <a:t>、如何驗收和控制專案規模，這份紀錄就是「範疇規劃」。</a:t>
            </a:r>
          </a:p>
          <a:p>
            <a:pPr eaLnBrk="1" hangingPunct="1"/>
            <a:r>
              <a:rPr lang="zh-TW" altLang="en-US" sz="2600">
                <a:solidFill>
                  <a:srgbClr val="FF00FF"/>
                </a:solidFill>
              </a:rPr>
              <a:t>範疇定義</a:t>
            </a:r>
            <a:r>
              <a:rPr lang="en-US" altLang="zh-TW" sz="2600"/>
              <a:t>(Scope Definition)─</a:t>
            </a:r>
            <a:r>
              <a:rPr lang="zh-TW" altLang="en-US" sz="2600"/>
              <a:t>細分成較小的部份：產生詳細的專案範疇說明，專案利害關係人的需求和期望轉成專案的要求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日期版面配置區 3">
            <a:extLst>
              <a:ext uri="{FF2B5EF4-FFF2-40B4-BE49-F238E27FC236}">
                <a16:creationId xmlns:a16="http://schemas.microsoft.com/office/drawing/2014/main" id="{1D9D8ADC-ED67-047E-404E-93E574AC9F4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5538" name="Rectangle 2">
            <a:extLst>
              <a:ext uri="{FF2B5EF4-FFF2-40B4-BE49-F238E27FC236}">
                <a16:creationId xmlns:a16="http://schemas.microsoft.com/office/drawing/2014/main" id="{D2A4AF13-7073-BDBB-7345-78108E5A81E5}"/>
              </a:ext>
            </a:extLst>
          </p:cNvPr>
          <p:cNvSpPr>
            <a:spLocks noGrp="1" noChangeArrowheads="1"/>
          </p:cNvSpPr>
          <p:nvPr>
            <p:ph type="title"/>
          </p:nvPr>
        </p:nvSpPr>
        <p:spPr/>
        <p:txBody>
          <a:bodyPr/>
          <a:lstStyle/>
          <a:p>
            <a:pPr eaLnBrk="1" hangingPunct="1"/>
            <a:r>
              <a:rPr lang="zh-TW" altLang="en-US"/>
              <a:t>範疇控制</a:t>
            </a:r>
            <a:r>
              <a:rPr lang="en-US" altLang="zh-TW"/>
              <a:t>(Scope Control) </a:t>
            </a:r>
          </a:p>
        </p:txBody>
      </p:sp>
      <p:sp>
        <p:nvSpPr>
          <p:cNvPr id="65539" name="Rectangle 3">
            <a:extLst>
              <a:ext uri="{FF2B5EF4-FFF2-40B4-BE49-F238E27FC236}">
                <a16:creationId xmlns:a16="http://schemas.microsoft.com/office/drawing/2014/main" id="{B80AEB34-0277-739E-6EB6-A109C4DCAD98}"/>
              </a:ext>
            </a:extLst>
          </p:cNvPr>
          <p:cNvSpPr>
            <a:spLocks noGrp="1" noChangeArrowheads="1"/>
          </p:cNvSpPr>
          <p:nvPr>
            <p:ph type="body" idx="1"/>
          </p:nvPr>
        </p:nvSpPr>
        <p:spPr/>
        <p:txBody>
          <a:bodyPr/>
          <a:lstStyle/>
          <a:p>
            <a:pPr eaLnBrk="1" hangingPunct="1"/>
            <a:r>
              <a:rPr lang="zh-TW" altLang="en-US"/>
              <a:t>範疇控制</a:t>
            </a:r>
            <a:r>
              <a:rPr lang="en-US" altLang="zh-TW"/>
              <a:t>(Scope Control)</a:t>
            </a:r>
            <a:r>
              <a:rPr lang="zh-TW" altLang="en-US"/>
              <a:t>著重在影響造成專案範疇變更的因素，以及控制變更的衝擊。</a:t>
            </a:r>
          </a:p>
          <a:p>
            <a:pPr eaLnBrk="1" hangingPunct="1"/>
            <a:r>
              <a:rPr lang="zh-TW" altLang="en-US"/>
              <a:t>沒有控制好專案範疇的變更，可能導致專案範疇的陸續改變，或稱為潛變</a:t>
            </a:r>
            <a:r>
              <a:rPr lang="en-US" altLang="zh-TW"/>
              <a:t>(Creep)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日期版面配置區 3">
            <a:extLst>
              <a:ext uri="{FF2B5EF4-FFF2-40B4-BE49-F238E27FC236}">
                <a16:creationId xmlns:a16="http://schemas.microsoft.com/office/drawing/2014/main" id="{902BA811-B1A5-36D8-1E33-A79D6B3121A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sp>
        <p:nvSpPr>
          <p:cNvPr id="66562" name="Rectangle 2">
            <a:extLst>
              <a:ext uri="{FF2B5EF4-FFF2-40B4-BE49-F238E27FC236}">
                <a16:creationId xmlns:a16="http://schemas.microsoft.com/office/drawing/2014/main" id="{24D31912-69C0-7084-CAAE-0FA1FF5560FF}"/>
              </a:ext>
            </a:extLst>
          </p:cNvPr>
          <p:cNvSpPr>
            <a:spLocks noGrp="1" noChangeArrowheads="1"/>
          </p:cNvSpPr>
          <p:nvPr>
            <p:ph type="title"/>
          </p:nvPr>
        </p:nvSpPr>
        <p:spPr/>
        <p:txBody>
          <a:bodyPr/>
          <a:lstStyle/>
          <a:p>
            <a:pPr eaLnBrk="1" hangingPunct="1"/>
            <a:r>
              <a:rPr lang="zh-TW" altLang="en-US" sz="4000"/>
              <a:t>範疇控制流程主要工具與技巧</a:t>
            </a:r>
            <a:r>
              <a:rPr lang="zh-TW" altLang="en-US"/>
              <a:t> </a:t>
            </a:r>
          </a:p>
        </p:txBody>
      </p:sp>
      <p:sp>
        <p:nvSpPr>
          <p:cNvPr id="66563" name="Rectangle 3">
            <a:extLst>
              <a:ext uri="{FF2B5EF4-FFF2-40B4-BE49-F238E27FC236}">
                <a16:creationId xmlns:a16="http://schemas.microsoft.com/office/drawing/2014/main" id="{CE8BF251-DB00-780F-BAD2-ABCE93DBFBFC}"/>
              </a:ext>
            </a:extLst>
          </p:cNvPr>
          <p:cNvSpPr>
            <a:spLocks noGrp="1" noChangeArrowheads="1"/>
          </p:cNvSpPr>
          <p:nvPr>
            <p:ph type="body" idx="1"/>
          </p:nvPr>
        </p:nvSpPr>
        <p:spPr/>
        <p:txBody>
          <a:bodyPr/>
          <a:lstStyle/>
          <a:p>
            <a:pPr eaLnBrk="1" hangingPunct="1"/>
            <a:r>
              <a:rPr lang="zh-TW" altLang="en-US">
                <a:solidFill>
                  <a:srgbClr val="FF00FF"/>
                </a:solidFill>
              </a:rPr>
              <a:t>變異分析</a:t>
            </a:r>
            <a:r>
              <a:rPr lang="en-US" altLang="zh-TW">
                <a:solidFill>
                  <a:srgbClr val="FF00FF"/>
                </a:solidFill>
              </a:rPr>
              <a:t>(</a:t>
            </a:r>
            <a:r>
              <a:rPr lang="zh-TW" altLang="en-US">
                <a:solidFill>
                  <a:srgbClr val="FF00FF"/>
                </a:solidFill>
              </a:rPr>
              <a:t>差異分析</a:t>
            </a:r>
            <a:r>
              <a:rPr lang="en-US" altLang="zh-TW">
                <a:solidFill>
                  <a:srgbClr val="FF00FF"/>
                </a:solidFill>
              </a:rPr>
              <a:t>)</a:t>
            </a:r>
            <a:r>
              <a:rPr lang="zh-TW" altLang="en-US"/>
              <a:t>：包括重新檢視專案績效衡量，以判定專案範疇是否有顯著差異。找出並記載差異原因，並且依據範疇基準檢視那些差異，必要時實施矯正行動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a:extLst>
              <a:ext uri="{FF2B5EF4-FFF2-40B4-BE49-F238E27FC236}">
                <a16:creationId xmlns:a16="http://schemas.microsoft.com/office/drawing/2014/main" id="{51261C58-971F-3144-A0CF-0BD7D5D70556}"/>
              </a:ext>
            </a:extLst>
          </p:cNvPr>
          <p:cNvSpPr>
            <a:spLocks noGrp="1" noChangeArrowheads="1"/>
          </p:cNvSpPr>
          <p:nvPr>
            <p:ph type="title"/>
          </p:nvPr>
        </p:nvSpPr>
        <p:spPr/>
        <p:txBody>
          <a:bodyPr/>
          <a:lstStyle/>
          <a:p>
            <a:endParaRPr lang="zh-TW" altLang="en-US"/>
          </a:p>
        </p:txBody>
      </p:sp>
      <p:sp>
        <p:nvSpPr>
          <p:cNvPr id="21506" name="日期版面配置區 2">
            <a:extLst>
              <a:ext uri="{FF2B5EF4-FFF2-40B4-BE49-F238E27FC236}">
                <a16:creationId xmlns:a16="http://schemas.microsoft.com/office/drawing/2014/main" id="{14BB3703-688F-E9BD-E92C-A63F02D9386B}"/>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1507" name="圖片 4">
            <a:extLst>
              <a:ext uri="{FF2B5EF4-FFF2-40B4-BE49-F238E27FC236}">
                <a16:creationId xmlns:a16="http://schemas.microsoft.com/office/drawing/2014/main" id="{B3E9889B-DC4E-763D-65A2-746C08629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33350"/>
            <a:ext cx="9144000"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標題 1">
            <a:extLst>
              <a:ext uri="{FF2B5EF4-FFF2-40B4-BE49-F238E27FC236}">
                <a16:creationId xmlns:a16="http://schemas.microsoft.com/office/drawing/2014/main" id="{50C3C9B3-E058-FE89-67FD-C088DFB80F79}"/>
              </a:ext>
            </a:extLst>
          </p:cNvPr>
          <p:cNvSpPr>
            <a:spLocks noGrp="1" noChangeArrowheads="1"/>
          </p:cNvSpPr>
          <p:nvPr>
            <p:ph type="title"/>
          </p:nvPr>
        </p:nvSpPr>
        <p:spPr/>
        <p:txBody>
          <a:bodyPr/>
          <a:lstStyle/>
          <a:p>
            <a:pPr eaLnBrk="1" hangingPunct="1"/>
            <a:r>
              <a:rPr lang="zh-TW" altLang="en-US"/>
              <a:t>假設與限制</a:t>
            </a:r>
          </a:p>
        </p:txBody>
      </p:sp>
      <p:sp>
        <p:nvSpPr>
          <p:cNvPr id="67586" name="日期版面配置區 3">
            <a:extLst>
              <a:ext uri="{FF2B5EF4-FFF2-40B4-BE49-F238E27FC236}">
                <a16:creationId xmlns:a16="http://schemas.microsoft.com/office/drawing/2014/main" id="{0E823D69-685A-DEAD-2B43-CA01818F40D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67587" name="圖片 4">
            <a:extLst>
              <a:ext uri="{FF2B5EF4-FFF2-40B4-BE49-F238E27FC236}">
                <a16:creationId xmlns:a16="http://schemas.microsoft.com/office/drawing/2014/main" id="{9657119C-E211-B153-1B42-40FFEF1D04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35100"/>
            <a:ext cx="91440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標題 1">
            <a:extLst>
              <a:ext uri="{FF2B5EF4-FFF2-40B4-BE49-F238E27FC236}">
                <a16:creationId xmlns:a16="http://schemas.microsoft.com/office/drawing/2014/main" id="{678F4E69-7FF4-E936-6505-53A668EBAADE}"/>
              </a:ext>
            </a:extLst>
          </p:cNvPr>
          <p:cNvSpPr>
            <a:spLocks noGrp="1" noChangeArrowheads="1"/>
          </p:cNvSpPr>
          <p:nvPr>
            <p:ph type="title"/>
          </p:nvPr>
        </p:nvSpPr>
        <p:spPr/>
        <p:txBody>
          <a:bodyPr/>
          <a:lstStyle/>
          <a:p>
            <a:pPr eaLnBrk="1" hangingPunct="1">
              <a:lnSpc>
                <a:spcPct val="80000"/>
              </a:lnSpc>
            </a:pPr>
            <a:r>
              <a:rPr lang="zh-TW" altLang="en-US" b="1">
                <a:solidFill>
                  <a:srgbClr val="1818FF"/>
                </a:solidFill>
              </a:rPr>
              <a:t>目標</a:t>
            </a:r>
            <a:r>
              <a:rPr lang="en-US" altLang="zh-TW" b="1">
                <a:solidFill>
                  <a:srgbClr val="1818FF"/>
                </a:solidFill>
              </a:rPr>
              <a:t>:SMART</a:t>
            </a:r>
            <a:r>
              <a:rPr lang="zh-TW" altLang="en-US" b="1">
                <a:solidFill>
                  <a:srgbClr val="1818FF"/>
                </a:solidFill>
              </a:rPr>
              <a:t>原則</a:t>
            </a:r>
          </a:p>
        </p:txBody>
      </p:sp>
      <p:sp>
        <p:nvSpPr>
          <p:cNvPr id="68610" name="內容版面配置區 2">
            <a:extLst>
              <a:ext uri="{FF2B5EF4-FFF2-40B4-BE49-F238E27FC236}">
                <a16:creationId xmlns:a16="http://schemas.microsoft.com/office/drawing/2014/main" id="{8CB88A8B-6474-443A-5154-852634A07374}"/>
              </a:ext>
            </a:extLst>
          </p:cNvPr>
          <p:cNvSpPr>
            <a:spLocks noGrp="1" noChangeArrowheads="1"/>
          </p:cNvSpPr>
          <p:nvPr>
            <p:ph idx="1"/>
          </p:nvPr>
        </p:nvSpPr>
        <p:spPr/>
        <p:txBody>
          <a:bodyPr/>
          <a:lstStyle/>
          <a:p>
            <a:pPr marL="187325" indent="-187325" eaLnBrk="1" hangingPunct="1">
              <a:spcBef>
                <a:spcPct val="40000"/>
              </a:spcBef>
              <a:buClr>
                <a:srgbClr val="FF0000"/>
              </a:buClr>
              <a:buFont typeface="Wingdings" pitchFamily="2" charset="2"/>
              <a:buChar char="Ø"/>
            </a:pPr>
            <a:r>
              <a:rPr lang="en-US" altLang="zh-TW" b="1">
                <a:solidFill>
                  <a:srgbClr val="1818FF"/>
                </a:solidFill>
              </a:rPr>
              <a:t>Specific (</a:t>
            </a:r>
            <a:r>
              <a:rPr lang="zh-TW" altLang="en-US" b="1">
                <a:solidFill>
                  <a:srgbClr val="1818FF"/>
                </a:solidFill>
              </a:rPr>
              <a:t>具體性</a:t>
            </a:r>
            <a:r>
              <a:rPr lang="en-US" altLang="zh-TW" b="1">
                <a:solidFill>
                  <a:srgbClr val="1818FF"/>
                </a:solidFill>
              </a:rPr>
              <a:t>)</a:t>
            </a:r>
          </a:p>
          <a:p>
            <a:pPr marL="187325" indent="-187325" eaLnBrk="1" hangingPunct="1">
              <a:spcBef>
                <a:spcPct val="40000"/>
              </a:spcBef>
              <a:buClr>
                <a:srgbClr val="FF0000"/>
              </a:buClr>
              <a:buFont typeface="Wingdings" pitchFamily="2" charset="2"/>
              <a:buChar char="Ø"/>
            </a:pPr>
            <a:r>
              <a:rPr lang="en-US" altLang="zh-TW" b="1">
                <a:solidFill>
                  <a:srgbClr val="1818FF"/>
                </a:solidFill>
              </a:rPr>
              <a:t>Measurable (</a:t>
            </a:r>
            <a:r>
              <a:rPr lang="zh-TW" altLang="en-US" b="1">
                <a:solidFill>
                  <a:srgbClr val="1818FF"/>
                </a:solidFill>
              </a:rPr>
              <a:t>可衡量性</a:t>
            </a:r>
            <a:r>
              <a:rPr lang="en-US" altLang="zh-TW" b="1">
                <a:solidFill>
                  <a:srgbClr val="1818FF"/>
                </a:solidFill>
              </a:rPr>
              <a:t>)</a:t>
            </a:r>
          </a:p>
          <a:p>
            <a:pPr marL="187325" indent="-187325" eaLnBrk="1" hangingPunct="1">
              <a:spcBef>
                <a:spcPct val="40000"/>
              </a:spcBef>
              <a:buClr>
                <a:srgbClr val="FF0000"/>
              </a:buClr>
              <a:buFont typeface="Wingdings" pitchFamily="2" charset="2"/>
              <a:buChar char="Ø"/>
            </a:pPr>
            <a:r>
              <a:rPr lang="en-US" altLang="zh-TW" b="1">
                <a:solidFill>
                  <a:srgbClr val="1818FF"/>
                </a:solidFill>
              </a:rPr>
              <a:t>Achievable (</a:t>
            </a:r>
            <a:r>
              <a:rPr lang="zh-TW" altLang="en-US" b="1">
                <a:solidFill>
                  <a:srgbClr val="1818FF"/>
                </a:solidFill>
              </a:rPr>
              <a:t>可行性</a:t>
            </a:r>
            <a:r>
              <a:rPr lang="en-US" altLang="zh-TW" b="1">
                <a:solidFill>
                  <a:srgbClr val="1818FF"/>
                </a:solidFill>
              </a:rPr>
              <a:t>)</a:t>
            </a:r>
          </a:p>
          <a:p>
            <a:pPr marL="187325" indent="-187325" eaLnBrk="1" hangingPunct="1">
              <a:spcBef>
                <a:spcPct val="40000"/>
              </a:spcBef>
              <a:buClr>
                <a:srgbClr val="FF0000"/>
              </a:buClr>
              <a:buFont typeface="Wingdings" pitchFamily="2" charset="2"/>
              <a:buChar char="Ø"/>
            </a:pPr>
            <a:r>
              <a:rPr lang="en-US" altLang="zh-TW" b="1">
                <a:solidFill>
                  <a:srgbClr val="1818FF"/>
                </a:solidFill>
              </a:rPr>
              <a:t>Relevant (</a:t>
            </a:r>
            <a:r>
              <a:rPr lang="zh-TW" altLang="en-US" b="1">
                <a:solidFill>
                  <a:srgbClr val="1818FF"/>
                </a:solidFill>
              </a:rPr>
              <a:t>關聯性</a:t>
            </a:r>
            <a:r>
              <a:rPr lang="en-US" altLang="zh-TW" b="1">
                <a:solidFill>
                  <a:srgbClr val="1818FF"/>
                </a:solidFill>
              </a:rPr>
              <a:t>)</a:t>
            </a:r>
          </a:p>
          <a:p>
            <a:pPr marL="187325" indent="-187325" eaLnBrk="1" hangingPunct="1">
              <a:spcBef>
                <a:spcPct val="40000"/>
              </a:spcBef>
              <a:buClr>
                <a:srgbClr val="FF0000"/>
              </a:buClr>
              <a:buFont typeface="Wingdings" pitchFamily="2" charset="2"/>
              <a:buChar char="Ø"/>
            </a:pPr>
            <a:r>
              <a:rPr lang="en-US" altLang="zh-TW" b="1">
                <a:solidFill>
                  <a:srgbClr val="1818FF"/>
                </a:solidFill>
              </a:rPr>
              <a:t>Time-bounded (</a:t>
            </a:r>
            <a:r>
              <a:rPr lang="zh-TW" altLang="en-US" b="1">
                <a:solidFill>
                  <a:srgbClr val="1818FF"/>
                </a:solidFill>
              </a:rPr>
              <a:t>有時間表</a:t>
            </a:r>
            <a:r>
              <a:rPr lang="en-US" altLang="zh-TW" b="1">
                <a:solidFill>
                  <a:srgbClr val="1818FF"/>
                </a:solidFill>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96BFEDF-D7D8-2559-363E-AB222C3208A1}"/>
              </a:ext>
            </a:extLst>
          </p:cNvPr>
          <p:cNvSpPr>
            <a:spLocks noGrp="1" noChangeArrowheads="1"/>
          </p:cNvSpPr>
          <p:nvPr>
            <p:ph type="title"/>
          </p:nvPr>
        </p:nvSpPr>
        <p:spPr/>
        <p:txBody>
          <a:bodyPr/>
          <a:lstStyle/>
          <a:p>
            <a:pPr eaLnBrk="1" hangingPunct="1"/>
            <a:r>
              <a:rPr lang="zh-TW" altLang="en-US" b="1">
                <a:solidFill>
                  <a:srgbClr val="1818FF"/>
                </a:solidFill>
              </a:rPr>
              <a:t>範圍說明書</a:t>
            </a:r>
          </a:p>
        </p:txBody>
      </p:sp>
      <p:sp>
        <p:nvSpPr>
          <p:cNvPr id="69634" name="Rectangle 3">
            <a:extLst>
              <a:ext uri="{FF2B5EF4-FFF2-40B4-BE49-F238E27FC236}">
                <a16:creationId xmlns:a16="http://schemas.microsoft.com/office/drawing/2014/main" id="{26CA31DE-BF77-42C8-7808-56167B9BF643}"/>
              </a:ext>
            </a:extLst>
          </p:cNvPr>
          <p:cNvSpPr>
            <a:spLocks noGrp="1" noChangeArrowheads="1"/>
          </p:cNvSpPr>
          <p:nvPr>
            <p:ph type="body" idx="1"/>
          </p:nvPr>
        </p:nvSpPr>
        <p:spPr/>
        <p:txBody>
          <a:bodyPr/>
          <a:lstStyle/>
          <a:p>
            <a:pPr eaLnBrk="1" hangingPunct="1">
              <a:lnSpc>
                <a:spcPct val="90000"/>
              </a:lnSpc>
            </a:pPr>
            <a:r>
              <a:rPr lang="zh-TW" altLang="en-US" b="1">
                <a:solidFill>
                  <a:srgbClr val="1818FF"/>
                </a:solidFill>
              </a:rPr>
              <a:t>目標</a:t>
            </a:r>
          </a:p>
          <a:p>
            <a:pPr eaLnBrk="1" hangingPunct="1">
              <a:lnSpc>
                <a:spcPct val="90000"/>
              </a:lnSpc>
            </a:pPr>
            <a:r>
              <a:rPr lang="zh-TW" altLang="en-US" b="1">
                <a:solidFill>
                  <a:srgbClr val="1818FF"/>
                </a:solidFill>
              </a:rPr>
              <a:t>產出物</a:t>
            </a:r>
            <a:r>
              <a:rPr lang="en-US" altLang="zh-TW" b="1">
                <a:solidFill>
                  <a:srgbClr val="1818FF"/>
                </a:solidFill>
              </a:rPr>
              <a:t>:</a:t>
            </a:r>
            <a:r>
              <a:rPr lang="zh-TW" altLang="en-US" b="1">
                <a:solidFill>
                  <a:srgbClr val="1818FF"/>
                </a:solidFill>
              </a:rPr>
              <a:t>產品、服務、計畫書、文件</a:t>
            </a:r>
          </a:p>
          <a:p>
            <a:pPr eaLnBrk="1" hangingPunct="1">
              <a:lnSpc>
                <a:spcPct val="90000"/>
              </a:lnSpc>
            </a:pPr>
            <a:r>
              <a:rPr lang="zh-TW" altLang="en-US" b="1">
                <a:solidFill>
                  <a:srgbClr val="1818FF"/>
                </a:solidFill>
              </a:rPr>
              <a:t>產品範疇</a:t>
            </a:r>
            <a:r>
              <a:rPr lang="en-US" altLang="zh-TW" b="1">
                <a:solidFill>
                  <a:srgbClr val="1818FF"/>
                </a:solidFill>
              </a:rPr>
              <a:t>:</a:t>
            </a:r>
            <a:r>
              <a:rPr lang="zh-TW" altLang="en-US" b="1">
                <a:solidFill>
                  <a:srgbClr val="1818FF"/>
                </a:solidFill>
              </a:rPr>
              <a:t>特性與功能</a:t>
            </a:r>
          </a:p>
          <a:p>
            <a:pPr eaLnBrk="1" hangingPunct="1">
              <a:lnSpc>
                <a:spcPct val="90000"/>
              </a:lnSpc>
            </a:pPr>
            <a:r>
              <a:rPr lang="zh-TW" altLang="en-US" b="1">
                <a:solidFill>
                  <a:srgbClr val="1818FF"/>
                </a:solidFill>
              </a:rPr>
              <a:t>驗收原則</a:t>
            </a:r>
          </a:p>
          <a:p>
            <a:pPr eaLnBrk="1" hangingPunct="1">
              <a:lnSpc>
                <a:spcPct val="90000"/>
              </a:lnSpc>
            </a:pPr>
            <a:r>
              <a:rPr lang="zh-TW" altLang="en-US" b="1">
                <a:solidFill>
                  <a:srgbClr val="1818FF"/>
                </a:solidFill>
              </a:rPr>
              <a:t>專案範疇</a:t>
            </a:r>
            <a:r>
              <a:rPr lang="en-US" altLang="zh-TW" b="1">
                <a:solidFill>
                  <a:srgbClr val="1818FF"/>
                </a:solidFill>
              </a:rPr>
              <a:t>:</a:t>
            </a:r>
            <a:r>
              <a:rPr lang="zh-TW" altLang="en-US" b="1">
                <a:solidFill>
                  <a:srgbClr val="1818FF"/>
                </a:solidFill>
              </a:rPr>
              <a:t>必須做的所有工作，以里程碑顯示</a:t>
            </a:r>
          </a:p>
          <a:p>
            <a:pPr eaLnBrk="1" hangingPunct="1">
              <a:lnSpc>
                <a:spcPct val="90000"/>
              </a:lnSpc>
            </a:pPr>
            <a:r>
              <a:rPr lang="zh-TW" altLang="en-US" b="1">
                <a:solidFill>
                  <a:srgbClr val="1818FF"/>
                </a:solidFill>
              </a:rPr>
              <a:t>限制</a:t>
            </a:r>
          </a:p>
          <a:p>
            <a:pPr eaLnBrk="1" hangingPunct="1">
              <a:lnSpc>
                <a:spcPct val="90000"/>
              </a:lnSpc>
            </a:pPr>
            <a:r>
              <a:rPr lang="zh-TW" altLang="en-US" b="1">
                <a:solidFill>
                  <a:srgbClr val="1818FF"/>
                </a:solidFill>
              </a:rPr>
              <a:t>假設</a:t>
            </a:r>
          </a:p>
          <a:p>
            <a:pPr eaLnBrk="1" hangingPunct="1">
              <a:lnSpc>
                <a:spcPct val="90000"/>
              </a:lnSpc>
            </a:pPr>
            <a:endParaRPr lang="zh-TW" altLang="en-US"/>
          </a:p>
          <a:p>
            <a:pPr eaLnBrk="1" hangingPunct="1">
              <a:lnSpc>
                <a:spcPct val="90000"/>
              </a:lnSpc>
            </a:pPr>
            <a:endParaRPr lang="en-US" altLang="zh-TW"/>
          </a:p>
        </p:txBody>
      </p:sp>
      <p:sp>
        <p:nvSpPr>
          <p:cNvPr id="69635" name="投影片編號版面配置區 5">
            <a:extLst>
              <a:ext uri="{FF2B5EF4-FFF2-40B4-BE49-F238E27FC236}">
                <a16:creationId xmlns:a16="http://schemas.microsoft.com/office/drawing/2014/main" id="{034F5B35-1E1C-E7B4-1487-2978CC993EF8}"/>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CBE21867-7182-6D46-BCBD-803872DC5855}" type="slidenum">
              <a:rPr kumimoji="0" lang="en-US" altLang="zh-TW" sz="1000" smtClean="0">
                <a:solidFill>
                  <a:schemeClr val="tx1"/>
                </a:solidFill>
              </a:rPr>
              <a:pPr>
                <a:spcBef>
                  <a:spcPct val="0"/>
                </a:spcBef>
                <a:buClrTx/>
                <a:buSzTx/>
                <a:buFontTx/>
                <a:buNone/>
              </a:pPr>
              <a:t>52</a:t>
            </a:fld>
            <a:endParaRPr kumimoji="0" lang="en-US" altLang="zh-TW" sz="100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8E0C6338-6A42-B8C1-06DA-8250C41167BC}"/>
              </a:ext>
            </a:extLst>
          </p:cNvPr>
          <p:cNvSpPr>
            <a:spLocks noGrp="1" noChangeArrowheads="1"/>
          </p:cNvSpPr>
          <p:nvPr>
            <p:ph type="title"/>
          </p:nvPr>
        </p:nvSpPr>
        <p:spPr>
          <a:xfrm>
            <a:off x="971550" y="0"/>
            <a:ext cx="7561263" cy="1143000"/>
          </a:xfrm>
        </p:spPr>
        <p:txBody>
          <a:bodyPr/>
          <a:lstStyle/>
          <a:p>
            <a:pPr eaLnBrk="1" hangingPunct="1"/>
            <a:r>
              <a:rPr lang="zh-TW" altLang="en-US" sz="3000" b="1" u="sng">
                <a:solidFill>
                  <a:srgbClr val="1818FF"/>
                </a:solidFill>
                <a:latin typeface="華康粗圓體" pitchFamily="49" charset="-120"/>
                <a:ea typeface="華康粗圓體" pitchFamily="49" charset="-120"/>
              </a:rPr>
              <a:t>範圍說明書 範例</a:t>
            </a:r>
          </a:p>
        </p:txBody>
      </p:sp>
      <p:graphicFrame>
        <p:nvGraphicFramePr>
          <p:cNvPr id="91139" name="Group 3">
            <a:extLst>
              <a:ext uri="{FF2B5EF4-FFF2-40B4-BE49-F238E27FC236}">
                <a16:creationId xmlns:a16="http://schemas.microsoft.com/office/drawing/2014/main" id="{1AC5FE5D-861A-5E8F-FEA0-6C940530BD08}"/>
              </a:ext>
            </a:extLst>
          </p:cNvPr>
          <p:cNvGraphicFramePr>
            <a:graphicFrameLocks noGrp="1"/>
          </p:cNvGraphicFramePr>
          <p:nvPr>
            <p:ph idx="1"/>
          </p:nvPr>
        </p:nvGraphicFramePr>
        <p:xfrm>
          <a:off x="1042988" y="1052513"/>
          <a:ext cx="7921625" cy="5768975"/>
        </p:xfrm>
        <a:graphic>
          <a:graphicData uri="http://schemas.openxmlformats.org/drawingml/2006/table">
            <a:tbl>
              <a:tblPr/>
              <a:tblGrid>
                <a:gridCol w="2233612">
                  <a:extLst>
                    <a:ext uri="{9D8B030D-6E8A-4147-A177-3AD203B41FA5}">
                      <a16:colId xmlns:a16="http://schemas.microsoft.com/office/drawing/2014/main" val="20000"/>
                    </a:ext>
                  </a:extLst>
                </a:gridCol>
                <a:gridCol w="5688013">
                  <a:extLst>
                    <a:ext uri="{9D8B030D-6E8A-4147-A177-3AD203B41FA5}">
                      <a16:colId xmlns:a16="http://schemas.microsoft.com/office/drawing/2014/main" val="20001"/>
                    </a:ext>
                  </a:extLst>
                </a:gridCol>
              </a:tblGrid>
              <a:tr h="701675">
                <a:tc rowSpan="2">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pitchFamily="2" charset="2"/>
                        <a:buNone/>
                        <a:tabLst/>
                      </a:pP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專案目標</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、以</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1000</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萬內資本額在</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4</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個月內於台北地區開設第</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4</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家分店</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0"/>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2</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、展店後第一季營業額預計達</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300</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萬元</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875">
                <a:tc rowSpan="3">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pitchFamily="2" charset="2"/>
                        <a:buNone/>
                        <a:tabLst/>
                      </a:pP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產品範圍說明書</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、店面必須座落於文化學區生活圈 </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2"/>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2</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、店面總面積需求約</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150</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坪</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3</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、全店服務人員必須接受專業餐飲服務訓練</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6875">
                <a:tc rowSpan="3">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pitchFamily="2" charset="2"/>
                        <a:buNone/>
                        <a:tabLst/>
                      </a:pP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專案要求說明書</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、市場調查有效問卷需達</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500</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份</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5"/>
                  </a:ext>
                </a:extLst>
              </a:tr>
              <a:tr h="7016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2</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、店面設計規劃需參照遠洋企業連鎖店展店設計原則</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3</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、全店人員需經健康檢查合格並通過訓練測驗</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6875">
                <a:tc rowSpan="5">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pitchFamily="2" charset="2"/>
                        <a:buNone/>
                        <a:tabLst/>
                      </a:pP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專案範圍</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專案邊界</a:t>
                      </a: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1</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、市場分析評估</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8"/>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2</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、店面建構</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9"/>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3</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、設備建置</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10"/>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4</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、團隊建構</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11"/>
                  </a:ext>
                </a:extLst>
              </a:tr>
              <a:tr h="396875">
                <a:tc vMerge="1">
                  <a:txBody>
                    <a:bodyPr/>
                    <a:lstStyle/>
                    <a:p>
                      <a:endParaRPr lang="zh-TW" altLang="en-US"/>
                    </a:p>
                  </a:txBody>
                  <a:tcPr/>
                </a:tc>
                <a:tc>
                  <a:txBody>
                    <a:bodyPr/>
                    <a:lstStyle>
                      <a:lvl1pPr>
                        <a:spcBef>
                          <a:spcPct val="20000"/>
                        </a:spcBef>
                        <a:buClr>
                          <a:schemeClr val="tx1"/>
                        </a:buClr>
                        <a:buSzPct val="70000"/>
                        <a:buFont typeface="Wingdings" pitchFamily="2" charset="2"/>
                        <a:defRPr kumimoji="1" sz="26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defRPr kumimoji="1" sz="24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defRPr kumimoji="1" sz="20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defRPr kumimoji="1">
                          <a:solidFill>
                            <a:schemeClr val="tx2"/>
                          </a:solidFill>
                          <a:latin typeface="Arial" panose="020B0604020202020204" pitchFamily="34" charset="0"/>
                          <a:ea typeface="新細明體" panose="02020500000000000000" pitchFamily="18" charset="-120"/>
                        </a:defRPr>
                      </a:lvl4pPr>
                      <a:lvl5pPr marL="2057400" indent="-228600">
                        <a:spcBef>
                          <a:spcPct val="20000"/>
                        </a:spcBef>
                        <a:defRPr kumimoji="1">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2"/>
                          </a:solidFill>
                          <a:latin typeface="Arial" panose="020B0604020202020204" pitchFamily="34" charset="0"/>
                          <a:ea typeface="新細明體" panose="02020500000000000000" pitchFamily="18"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pitchFamily="2" charset="2"/>
                        <a:buNone/>
                        <a:tabLst/>
                      </a:pPr>
                      <a:r>
                        <a:rPr kumimoji="1" lang="en-US" altLang="zh-TW"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5</a:t>
                      </a:r>
                      <a:r>
                        <a:rPr kumimoji="1" lang="zh-TW" altLang="en-US" sz="2000" b="0" i="0" u="none" strike="noStrike" cap="none" normalizeH="0" baseline="0">
                          <a:ln>
                            <a:noFill/>
                          </a:ln>
                          <a:solidFill>
                            <a:schemeClr val="tx1"/>
                          </a:solidFill>
                          <a:effectLst/>
                          <a:latin typeface="標楷體" panose="02010601000101010101" pitchFamily="2" charset="-120"/>
                          <a:ea typeface="新細明體" panose="02020500000000000000" pitchFamily="18" charset="-120"/>
                        </a:rPr>
                        <a:t>、行銷推廣</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bl>
          </a:graphicData>
        </a:graphic>
      </p:graphicFrame>
      <p:sp>
        <p:nvSpPr>
          <p:cNvPr id="70684" name="投影片編號版面配置區 30">
            <a:extLst>
              <a:ext uri="{FF2B5EF4-FFF2-40B4-BE49-F238E27FC236}">
                <a16:creationId xmlns:a16="http://schemas.microsoft.com/office/drawing/2014/main" id="{B8EA0FC9-BD4A-1AF3-108F-4AB00DC8C3A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7E201D31-C0CD-A447-97B9-37CBDB9997DA}" type="slidenum">
              <a:rPr kumimoji="0" lang="en-US" altLang="zh-TW" sz="1400" smtClean="0">
                <a:solidFill>
                  <a:schemeClr val="tx1"/>
                </a:solidFill>
                <a:latin typeface="Arial Black" panose="020B0604020202020204" pitchFamily="34" charset="0"/>
              </a:rPr>
              <a:pPr>
                <a:spcBef>
                  <a:spcPct val="0"/>
                </a:spcBef>
                <a:buClrTx/>
                <a:buSzTx/>
                <a:buFontTx/>
                <a:buNone/>
              </a:pPr>
              <a:t>53</a:t>
            </a:fld>
            <a:endParaRPr kumimoji="0" lang="en-US" altLang="zh-TW" sz="1400">
              <a:solidFill>
                <a:schemeClr val="tx1"/>
              </a:solidFill>
              <a:latin typeface="Arial Black" panose="020B060402020202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Group 2">
            <a:extLst>
              <a:ext uri="{FF2B5EF4-FFF2-40B4-BE49-F238E27FC236}">
                <a16:creationId xmlns:a16="http://schemas.microsoft.com/office/drawing/2014/main" id="{D3D6B8C0-2868-644E-ED4B-6705BB5C49B9}"/>
              </a:ext>
            </a:extLst>
          </p:cNvPr>
          <p:cNvGraphicFramePr>
            <a:graphicFrameLocks noGrp="1"/>
          </p:cNvGraphicFramePr>
          <p:nvPr>
            <p:ph idx="1"/>
          </p:nvPr>
        </p:nvGraphicFramePr>
        <p:xfrm>
          <a:off x="1116013" y="1052513"/>
          <a:ext cx="7848600" cy="5761037"/>
        </p:xfrm>
        <a:graphic>
          <a:graphicData uri="http://schemas.openxmlformats.org/drawingml/2006/table">
            <a:tbl>
              <a:tblPr/>
              <a:tblGrid>
                <a:gridCol w="1985962">
                  <a:extLst>
                    <a:ext uri="{9D8B030D-6E8A-4147-A177-3AD203B41FA5}">
                      <a16:colId xmlns:a16="http://schemas.microsoft.com/office/drawing/2014/main" val="20000"/>
                    </a:ext>
                  </a:extLst>
                </a:gridCol>
                <a:gridCol w="5862638">
                  <a:extLst>
                    <a:ext uri="{9D8B030D-6E8A-4147-A177-3AD203B41FA5}">
                      <a16:colId xmlns:a16="http://schemas.microsoft.com/office/drawing/2014/main" val="20001"/>
                    </a:ext>
                  </a:extLst>
                </a:gridCol>
              </a:tblGrid>
              <a:tr h="396262">
                <a:tc rowSpan="5">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charset="2"/>
                        <a:buNone/>
                        <a:tabLst/>
                      </a:pPr>
                      <a:r>
                        <a:rPr kumimoji="1" lang="zh-TW" altLang="en-US" sz="2000" b="0" i="0" u="none" strike="noStrike" cap="none" normalizeH="0" baseline="0">
                          <a:ln>
                            <a:noFill/>
                          </a:ln>
                          <a:solidFill>
                            <a:schemeClr val="tx1"/>
                          </a:solidFill>
                          <a:effectLst/>
                          <a:latin typeface="標楷體" charset="-120"/>
                          <a:ea typeface="新細明體" charset="-120"/>
                        </a:rPr>
                        <a:t>專案可交付成果</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1</a:t>
                      </a:r>
                      <a:r>
                        <a:rPr kumimoji="1" lang="zh-TW" altLang="en-US" sz="2000" b="0" i="0" u="none" strike="noStrike" cap="none" normalizeH="0" baseline="0">
                          <a:ln>
                            <a:noFill/>
                          </a:ln>
                          <a:solidFill>
                            <a:schemeClr val="tx1"/>
                          </a:solidFill>
                          <a:effectLst/>
                          <a:latin typeface="標楷體" charset="-120"/>
                          <a:ea typeface="新細明體" charset="-120"/>
                        </a:rPr>
                        <a:t>、可行性評估報告</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0"/>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2</a:t>
                      </a:r>
                      <a:r>
                        <a:rPr kumimoji="1" lang="zh-TW" altLang="en-US" sz="2000" b="0" i="0" u="none" strike="noStrike" cap="none" normalizeH="0" baseline="0">
                          <a:ln>
                            <a:noFill/>
                          </a:ln>
                          <a:solidFill>
                            <a:schemeClr val="tx1"/>
                          </a:solidFill>
                          <a:effectLst/>
                          <a:latin typeface="標楷體" charset="-120"/>
                          <a:ea typeface="新細明體" charset="-120"/>
                        </a:rPr>
                        <a:t>、店面設計圖及施工報告</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3</a:t>
                      </a:r>
                      <a:r>
                        <a:rPr kumimoji="1" lang="zh-TW" altLang="en-US" sz="2000" b="0" i="0" u="none" strike="noStrike" cap="none" normalizeH="0" baseline="0">
                          <a:ln>
                            <a:noFill/>
                          </a:ln>
                          <a:solidFill>
                            <a:schemeClr val="tx1"/>
                          </a:solidFill>
                          <a:effectLst/>
                          <a:latin typeface="標楷體" charset="-120"/>
                          <a:ea typeface="新細明體" charset="-120"/>
                        </a:rPr>
                        <a:t>、設備採購書</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4</a:t>
                      </a:r>
                      <a:r>
                        <a:rPr kumimoji="1" lang="zh-TW" altLang="en-US" sz="2000" b="0" i="0" u="none" strike="noStrike" cap="none" normalizeH="0" baseline="0">
                          <a:ln>
                            <a:noFill/>
                          </a:ln>
                          <a:solidFill>
                            <a:schemeClr val="tx1"/>
                          </a:solidFill>
                          <a:effectLst/>
                          <a:latin typeface="標楷體" charset="-120"/>
                          <a:ea typeface="新細明體" charset="-120"/>
                        </a:rPr>
                        <a:t>、人員訓練成果報告書</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5</a:t>
                      </a:r>
                      <a:r>
                        <a:rPr kumimoji="1" lang="zh-TW" altLang="en-US" sz="2000" b="0" i="0" u="none" strike="noStrike" cap="none" normalizeH="0" baseline="0">
                          <a:ln>
                            <a:noFill/>
                          </a:ln>
                          <a:solidFill>
                            <a:schemeClr val="tx1"/>
                          </a:solidFill>
                          <a:effectLst/>
                          <a:latin typeface="標楷體" charset="-120"/>
                          <a:ea typeface="新細明體" charset="-120"/>
                        </a:rPr>
                        <a:t>、行銷推廣計畫書及成果報告書</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6262">
                <a:tc rowSpan="4">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charset="2"/>
                        <a:buNone/>
                        <a:tabLst/>
                      </a:pPr>
                      <a:r>
                        <a:rPr kumimoji="1" lang="zh-TW" altLang="en-US" sz="2000" b="0" i="0" u="none" strike="noStrike" cap="none" normalizeH="0" baseline="0">
                          <a:ln>
                            <a:noFill/>
                          </a:ln>
                          <a:solidFill>
                            <a:schemeClr val="tx1"/>
                          </a:solidFill>
                          <a:effectLst/>
                          <a:latin typeface="標楷體" charset="-120"/>
                          <a:ea typeface="新細明體" charset="-120"/>
                        </a:rPr>
                        <a:t>產品驗收原則</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1</a:t>
                      </a:r>
                      <a:r>
                        <a:rPr kumimoji="1" lang="zh-TW" altLang="en-US" sz="2000" b="0" i="0" u="none" strike="noStrike" cap="none" normalizeH="0" baseline="0">
                          <a:ln>
                            <a:noFill/>
                          </a:ln>
                          <a:solidFill>
                            <a:schemeClr val="tx1"/>
                          </a:solidFill>
                          <a:effectLst/>
                          <a:latin typeface="標楷體" charset="-120"/>
                          <a:ea typeface="新細明體" charset="-120"/>
                        </a:rPr>
                        <a:t>、店面座落於涵蓋主生活圈人口數達</a:t>
                      </a:r>
                      <a:r>
                        <a:rPr kumimoji="1" lang="en-US" altLang="zh-TW" sz="2000" b="0" i="0" u="none" strike="noStrike" cap="none" normalizeH="0" baseline="0">
                          <a:ln>
                            <a:noFill/>
                          </a:ln>
                          <a:solidFill>
                            <a:schemeClr val="tx1"/>
                          </a:solidFill>
                          <a:effectLst/>
                          <a:latin typeface="標楷體" charset="-120"/>
                          <a:ea typeface="新細明體" charset="-120"/>
                        </a:rPr>
                        <a:t>5</a:t>
                      </a:r>
                      <a:r>
                        <a:rPr kumimoji="1" lang="zh-TW" altLang="en-US" sz="2000" b="0" i="0" u="none" strike="noStrike" cap="none" normalizeH="0" baseline="0">
                          <a:ln>
                            <a:noFill/>
                          </a:ln>
                          <a:solidFill>
                            <a:schemeClr val="tx1"/>
                          </a:solidFill>
                          <a:effectLst/>
                          <a:latin typeface="標楷體" charset="-120"/>
                          <a:ea typeface="新細明體" charset="-120"/>
                        </a:rPr>
                        <a:t>萬人</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5"/>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2</a:t>
                      </a:r>
                      <a:r>
                        <a:rPr kumimoji="1" lang="zh-TW" altLang="en-US" sz="2000" b="0" i="0" u="none" strike="noStrike" cap="none" normalizeH="0" baseline="0">
                          <a:ln>
                            <a:noFill/>
                          </a:ln>
                          <a:solidFill>
                            <a:schemeClr val="tx1"/>
                          </a:solidFill>
                          <a:effectLst/>
                          <a:latin typeface="標楷體" charset="-120"/>
                          <a:ea typeface="新細明體" charset="-120"/>
                        </a:rPr>
                        <a:t>、店面總面積至少需達</a:t>
                      </a:r>
                      <a:r>
                        <a:rPr kumimoji="1" lang="en-US" altLang="zh-TW" sz="2000" b="0" i="0" u="none" strike="noStrike" cap="none" normalizeH="0" baseline="0">
                          <a:ln>
                            <a:noFill/>
                          </a:ln>
                          <a:solidFill>
                            <a:schemeClr val="tx1"/>
                          </a:solidFill>
                          <a:effectLst/>
                          <a:latin typeface="標楷體" charset="-120"/>
                          <a:ea typeface="新細明體" charset="-120"/>
                        </a:rPr>
                        <a:t>130</a:t>
                      </a:r>
                      <a:r>
                        <a:rPr kumimoji="1" lang="zh-TW" altLang="en-US" sz="2000" b="0" i="0" u="none" strike="noStrike" cap="none" normalizeH="0" baseline="0">
                          <a:ln>
                            <a:noFill/>
                          </a:ln>
                          <a:solidFill>
                            <a:schemeClr val="tx1"/>
                          </a:solidFill>
                          <a:effectLst/>
                          <a:latin typeface="標楷體" charset="-120"/>
                          <a:ea typeface="新細明體" charset="-120"/>
                        </a:rPr>
                        <a:t>坪</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701079">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3</a:t>
                      </a:r>
                      <a:r>
                        <a:rPr kumimoji="1" lang="zh-TW" altLang="en-US" sz="2000" b="0" i="0" u="none" strike="noStrike" cap="none" normalizeH="0" baseline="0">
                          <a:ln>
                            <a:noFill/>
                          </a:ln>
                          <a:solidFill>
                            <a:schemeClr val="tx1"/>
                          </a:solidFill>
                          <a:effectLst/>
                          <a:latin typeface="標楷體" charset="-120"/>
                          <a:ea typeface="新細明體" charset="-120"/>
                        </a:rPr>
                        <a:t>、店長需通過</a:t>
                      </a:r>
                      <a:r>
                        <a:rPr kumimoji="1" lang="en-US" altLang="zh-TW" sz="2000" b="0" i="0" u="none" strike="noStrike" cap="none" normalizeH="0" baseline="0">
                          <a:ln>
                            <a:noFill/>
                          </a:ln>
                          <a:solidFill>
                            <a:schemeClr val="tx1"/>
                          </a:solidFill>
                          <a:effectLst/>
                          <a:latin typeface="標楷體" charset="-120"/>
                          <a:ea typeface="新細明體" charset="-120"/>
                        </a:rPr>
                        <a:t>3</a:t>
                      </a:r>
                      <a:r>
                        <a:rPr kumimoji="1" lang="zh-TW" altLang="en-US" sz="2000" b="0" i="0" u="none" strike="noStrike" cap="none" normalizeH="0" baseline="0">
                          <a:ln>
                            <a:noFill/>
                          </a:ln>
                          <a:solidFill>
                            <a:schemeClr val="tx1"/>
                          </a:solidFill>
                          <a:effectLst/>
                          <a:latin typeface="標楷體" charset="-120"/>
                          <a:ea typeface="新細明體" charset="-120"/>
                        </a:rPr>
                        <a:t>個月展店經營管理訓練課程認證合格</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4</a:t>
                      </a:r>
                      <a:r>
                        <a:rPr kumimoji="1" lang="zh-TW" altLang="en-US" sz="2000" b="0" i="0" u="none" strike="noStrike" cap="none" normalizeH="0" baseline="0">
                          <a:ln>
                            <a:noFill/>
                          </a:ln>
                          <a:solidFill>
                            <a:schemeClr val="tx1"/>
                          </a:solidFill>
                          <a:effectLst/>
                          <a:latin typeface="標楷體" charset="-120"/>
                          <a:ea typeface="新細明體" charset="-120"/>
                        </a:rPr>
                        <a:t>、全店服務人員需通過</a:t>
                      </a:r>
                      <a:r>
                        <a:rPr kumimoji="1" lang="en-US" altLang="zh-TW" sz="2000" b="0" i="0" u="none" strike="noStrike" cap="none" normalizeH="0" baseline="0">
                          <a:ln>
                            <a:noFill/>
                          </a:ln>
                          <a:solidFill>
                            <a:schemeClr val="tx1"/>
                          </a:solidFill>
                          <a:effectLst/>
                          <a:latin typeface="標楷體" charset="-120"/>
                          <a:ea typeface="新細明體" charset="-120"/>
                        </a:rPr>
                        <a:t>2</a:t>
                      </a:r>
                      <a:r>
                        <a:rPr kumimoji="1" lang="zh-TW" altLang="en-US" sz="2000" b="0" i="0" u="none" strike="noStrike" cap="none" normalizeH="0" baseline="0">
                          <a:ln>
                            <a:noFill/>
                          </a:ln>
                          <a:solidFill>
                            <a:schemeClr val="tx1"/>
                          </a:solidFill>
                          <a:effectLst/>
                          <a:latin typeface="標楷體" charset="-120"/>
                          <a:ea typeface="新細明體" charset="-120"/>
                        </a:rPr>
                        <a:t>週餐飲服務專業訓練及格</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96262">
                <a:tc rowSpan="2">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charset="2"/>
                        <a:buNone/>
                        <a:tabLst/>
                      </a:pPr>
                      <a:r>
                        <a:rPr kumimoji="1" lang="zh-TW" altLang="en-US" sz="2000" b="0" i="0" u="none" strike="noStrike" cap="none" normalizeH="0" baseline="0">
                          <a:ln>
                            <a:noFill/>
                          </a:ln>
                          <a:solidFill>
                            <a:schemeClr val="tx1"/>
                          </a:solidFill>
                          <a:effectLst/>
                          <a:latin typeface="標楷體" charset="-120"/>
                          <a:ea typeface="新細明體" charset="-120"/>
                        </a:rPr>
                        <a:t>專案限制</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1</a:t>
                      </a:r>
                      <a:r>
                        <a:rPr kumimoji="1" lang="zh-TW" altLang="en-US" sz="2000" b="0" i="0" u="none" strike="noStrike" cap="none" normalizeH="0" baseline="0">
                          <a:ln>
                            <a:noFill/>
                          </a:ln>
                          <a:solidFill>
                            <a:schemeClr val="tx1"/>
                          </a:solidFill>
                          <a:effectLst/>
                          <a:latin typeface="標楷體" charset="-120"/>
                          <a:ea typeface="新細明體" charset="-120"/>
                        </a:rPr>
                        <a:t>、最遲於</a:t>
                      </a:r>
                      <a:r>
                        <a:rPr kumimoji="1" lang="en-US" altLang="zh-TW" sz="2000" b="0" i="0" u="none" strike="noStrike" cap="none" normalizeH="0" baseline="0">
                          <a:ln>
                            <a:noFill/>
                          </a:ln>
                          <a:solidFill>
                            <a:schemeClr val="tx1"/>
                          </a:solidFill>
                          <a:effectLst/>
                          <a:latin typeface="標楷體" charset="-120"/>
                          <a:ea typeface="新細明體" charset="-120"/>
                        </a:rPr>
                        <a:t>2009/10/01</a:t>
                      </a:r>
                      <a:r>
                        <a:rPr kumimoji="1" lang="zh-TW" altLang="en-US" sz="2000" b="0" i="0" u="none" strike="noStrike" cap="none" normalizeH="0" baseline="0">
                          <a:ln>
                            <a:noFill/>
                          </a:ln>
                          <a:solidFill>
                            <a:schemeClr val="tx1"/>
                          </a:solidFill>
                          <a:effectLst/>
                          <a:latin typeface="標楷體" charset="-120"/>
                          <a:ea typeface="新細明體" charset="-120"/>
                        </a:rPr>
                        <a:t>開幕</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9"/>
                  </a:ext>
                </a:extLst>
              </a:tr>
              <a:tr h="396262">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2</a:t>
                      </a:r>
                      <a:r>
                        <a:rPr kumimoji="1" lang="zh-TW" altLang="en-US" sz="2000" b="0" i="0" u="none" strike="noStrike" cap="none" normalizeH="0" baseline="0">
                          <a:ln>
                            <a:noFill/>
                          </a:ln>
                          <a:solidFill>
                            <a:schemeClr val="tx1"/>
                          </a:solidFill>
                          <a:effectLst/>
                          <a:latin typeface="標楷體" charset="-120"/>
                          <a:ea typeface="新細明體" charset="-120"/>
                        </a:rPr>
                        <a:t>、資本額上限為</a:t>
                      </a:r>
                      <a:r>
                        <a:rPr kumimoji="1" lang="en-US" altLang="zh-TW" sz="2000" b="0" i="0" u="none" strike="noStrike" cap="none" normalizeH="0" baseline="0">
                          <a:ln>
                            <a:noFill/>
                          </a:ln>
                          <a:solidFill>
                            <a:schemeClr val="tx1"/>
                          </a:solidFill>
                          <a:effectLst/>
                          <a:latin typeface="標楷體" charset="-120"/>
                          <a:ea typeface="新細明體" charset="-120"/>
                        </a:rPr>
                        <a:t>1000</a:t>
                      </a:r>
                      <a:r>
                        <a:rPr kumimoji="1" lang="zh-TW" altLang="en-US" sz="2000" b="0" i="0" u="none" strike="noStrike" cap="none" normalizeH="0" baseline="0">
                          <a:ln>
                            <a:noFill/>
                          </a:ln>
                          <a:solidFill>
                            <a:schemeClr val="tx1"/>
                          </a:solidFill>
                          <a:effectLst/>
                          <a:latin typeface="標楷體" charset="-120"/>
                          <a:ea typeface="新細明體" charset="-120"/>
                        </a:rPr>
                        <a:t>萬</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96262">
                <a:tc rowSpan="2">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ctr" latinLnBrk="0" hangingPunct="1">
                        <a:lnSpc>
                          <a:spcPct val="100000"/>
                        </a:lnSpc>
                        <a:spcBef>
                          <a:spcPct val="20000"/>
                        </a:spcBef>
                        <a:spcAft>
                          <a:spcPct val="0"/>
                        </a:spcAft>
                        <a:buClr>
                          <a:schemeClr val="accent2"/>
                        </a:buClr>
                        <a:buSzTx/>
                        <a:buFont typeface="Wingdings" charset="2"/>
                        <a:buNone/>
                        <a:tabLst/>
                      </a:pPr>
                      <a:r>
                        <a:rPr kumimoji="1" lang="zh-TW" altLang="en-US" sz="2000" b="0" i="0" u="none" strike="noStrike" cap="none" normalizeH="0" baseline="0">
                          <a:ln>
                            <a:noFill/>
                          </a:ln>
                          <a:solidFill>
                            <a:schemeClr val="tx1"/>
                          </a:solidFill>
                          <a:effectLst/>
                          <a:latin typeface="標楷體" charset="-120"/>
                          <a:ea typeface="新細明體" charset="-120"/>
                        </a:rPr>
                        <a:t>專案假設</a:t>
                      </a:r>
                    </a:p>
                  </a:txBody>
                  <a:tcPr marT="45723" marB="45723"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1</a:t>
                      </a:r>
                      <a:r>
                        <a:rPr kumimoji="1" lang="zh-TW" altLang="en-US" sz="2000" b="0" i="0" u="none" strike="noStrike" cap="none" normalizeH="0" baseline="0">
                          <a:ln>
                            <a:noFill/>
                          </a:ln>
                          <a:solidFill>
                            <a:schemeClr val="tx1"/>
                          </a:solidFill>
                          <a:effectLst/>
                          <a:latin typeface="標楷體" charset="-120"/>
                          <a:ea typeface="新細明體" charset="-120"/>
                        </a:rPr>
                        <a:t>、若人員招募不足，行銷期間可向其他分店調派</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1"/>
                  </a:ext>
                </a:extLst>
              </a:tr>
              <a:tr h="701079">
                <a:tc vMerge="1">
                  <a:txBody>
                    <a:bodyPr/>
                    <a:lstStyle/>
                    <a:p>
                      <a:endParaRPr lang="zh-TW" altLang="en-US"/>
                    </a:p>
                  </a:txBody>
                  <a:tcPr/>
                </a:tc>
                <a:tc>
                  <a:txBody>
                    <a:bodyPr/>
                    <a:lstStyle>
                      <a:lvl1pPr eaLnBrk="0" hangingPunct="0">
                        <a:spcBef>
                          <a:spcPct val="20000"/>
                        </a:spcBef>
                        <a:buClr>
                          <a:schemeClr val="bg2"/>
                        </a:buClr>
                        <a:buSzPct val="75000"/>
                        <a:buFont typeface="Wingdings" charset="2"/>
                        <a:defRPr kumimoji="1" sz="2800">
                          <a:solidFill>
                            <a:schemeClr val="tx1"/>
                          </a:solidFill>
                          <a:latin typeface="Arial" charset="0"/>
                          <a:ea typeface="新細明體" charset="-120"/>
                        </a:defRPr>
                      </a:lvl1pPr>
                      <a:lvl2pPr marL="742950" indent="-285750" eaLnBrk="0" hangingPunct="0">
                        <a:spcBef>
                          <a:spcPct val="20000"/>
                        </a:spcBef>
                        <a:buClr>
                          <a:schemeClr val="accent2"/>
                        </a:buClr>
                        <a:buSzPct val="80000"/>
                        <a:buFont typeface="Wingdings" charset="2"/>
                        <a:defRPr kumimoji="1" sz="2400">
                          <a:solidFill>
                            <a:schemeClr val="tx1"/>
                          </a:solidFill>
                          <a:latin typeface="Arial" charset="0"/>
                          <a:ea typeface="新細明體" charset="-120"/>
                        </a:defRPr>
                      </a:lvl2pPr>
                      <a:lvl3pPr marL="1143000" indent="-228600" eaLnBrk="0" hangingPunct="0">
                        <a:spcBef>
                          <a:spcPct val="20000"/>
                        </a:spcBef>
                        <a:buClr>
                          <a:schemeClr val="bg2"/>
                        </a:buClr>
                        <a:buSzPct val="65000"/>
                        <a:buFont typeface="Wingdings" charset="2"/>
                        <a:defRPr kumimoji="1" sz="2000">
                          <a:solidFill>
                            <a:schemeClr val="tx1"/>
                          </a:solidFill>
                          <a:latin typeface="Arial" charset="0"/>
                          <a:ea typeface="新細明體" charset="-120"/>
                        </a:defRPr>
                      </a:lvl3pPr>
                      <a:lvl4pPr marL="1600200" indent="-228600" eaLnBrk="0" hangingPunct="0">
                        <a:spcBef>
                          <a:spcPct val="20000"/>
                        </a:spcBef>
                        <a:buClr>
                          <a:schemeClr val="accent2"/>
                        </a:buClr>
                        <a:buSzPct val="70000"/>
                        <a:buFont typeface="Wingdings" charset="2"/>
                        <a:defRPr kumimoji="1">
                          <a:solidFill>
                            <a:schemeClr val="tx1"/>
                          </a:solidFill>
                          <a:latin typeface="Arial" charset="0"/>
                          <a:ea typeface="新細明體" charset="-120"/>
                        </a:defRPr>
                      </a:lvl4pPr>
                      <a:lvl5pPr marL="2057400" indent="-228600" eaLnBrk="0" hangingPunct="0">
                        <a:spcBef>
                          <a:spcPct val="20000"/>
                        </a:spcBef>
                        <a:buClr>
                          <a:schemeClr val="bg2"/>
                        </a:buClr>
                        <a:buFont typeface="Wingdings" charset="2"/>
                        <a:defRPr kumimoji="1">
                          <a:solidFill>
                            <a:schemeClr val="tx1"/>
                          </a:solidFill>
                          <a:latin typeface="Arial" charset="0"/>
                          <a:ea typeface="新細明體" charset="-120"/>
                        </a:defRPr>
                      </a:lvl5pPr>
                      <a:lvl6pPr marL="25146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6pPr>
                      <a:lvl7pPr marL="29718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7pPr>
                      <a:lvl8pPr marL="34290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8pPr>
                      <a:lvl9pPr marL="3886200" indent="-228600" eaLnBrk="0" fontAlgn="base" hangingPunct="0">
                        <a:spcBef>
                          <a:spcPct val="20000"/>
                        </a:spcBef>
                        <a:spcAft>
                          <a:spcPct val="0"/>
                        </a:spcAft>
                        <a:buClr>
                          <a:schemeClr val="bg2"/>
                        </a:buClr>
                        <a:buFont typeface="Wingdings" charset="2"/>
                        <a:defRPr kumimoji="1">
                          <a:solidFill>
                            <a:schemeClr val="tx1"/>
                          </a:solidFill>
                          <a:latin typeface="Arial" charset="0"/>
                          <a:ea typeface="新細明體" charset="-120"/>
                        </a:defRPr>
                      </a:lvl9pPr>
                    </a:lstStyle>
                    <a:p>
                      <a:pPr marL="0" marR="0" lvl="0" indent="0" algn="l" defTabSz="914400" rtl="0" eaLnBrk="1" fontAlgn="t" latinLnBrk="0" hangingPunct="1">
                        <a:lnSpc>
                          <a:spcPct val="100000"/>
                        </a:lnSpc>
                        <a:spcBef>
                          <a:spcPct val="20000"/>
                        </a:spcBef>
                        <a:spcAft>
                          <a:spcPct val="0"/>
                        </a:spcAft>
                        <a:buClr>
                          <a:schemeClr val="accent2"/>
                        </a:buClr>
                        <a:buSzTx/>
                        <a:buFont typeface="Wingdings" charset="2"/>
                        <a:buNone/>
                        <a:tabLst/>
                      </a:pPr>
                      <a:r>
                        <a:rPr kumimoji="1" lang="en-US" altLang="zh-TW" sz="2000" b="0" i="0" u="none" strike="noStrike" cap="none" normalizeH="0" baseline="0">
                          <a:ln>
                            <a:noFill/>
                          </a:ln>
                          <a:solidFill>
                            <a:schemeClr val="tx1"/>
                          </a:solidFill>
                          <a:effectLst/>
                          <a:latin typeface="標楷體" charset="-120"/>
                          <a:ea typeface="新細明體" charset="-120"/>
                        </a:rPr>
                        <a:t>2</a:t>
                      </a:r>
                      <a:r>
                        <a:rPr kumimoji="1" lang="zh-TW" altLang="en-US" sz="2000" b="0" i="0" u="none" strike="noStrike" cap="none" normalizeH="0" baseline="0">
                          <a:ln>
                            <a:noFill/>
                          </a:ln>
                          <a:solidFill>
                            <a:schemeClr val="tx1"/>
                          </a:solidFill>
                          <a:effectLst/>
                          <a:latin typeface="標楷體" charset="-120"/>
                          <a:ea typeface="新細明體" charset="-120"/>
                        </a:rPr>
                        <a:t>、若店面設計規劃未能完全依據展店設計原則，則可視店面實際狀態作適當調整。</a:t>
                      </a:r>
                    </a:p>
                  </a:txBody>
                  <a:tcPr marT="45723" marB="4572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bl>
          </a:graphicData>
        </a:graphic>
      </p:graphicFrame>
      <p:sp>
        <p:nvSpPr>
          <p:cNvPr id="72731" name="Rectangle 28">
            <a:extLst>
              <a:ext uri="{FF2B5EF4-FFF2-40B4-BE49-F238E27FC236}">
                <a16:creationId xmlns:a16="http://schemas.microsoft.com/office/drawing/2014/main" id="{73E9093F-862D-81FE-8B54-B1E0219D4981}"/>
              </a:ext>
            </a:extLst>
          </p:cNvPr>
          <p:cNvSpPr>
            <a:spLocks noGrp="1" noChangeArrowheads="1"/>
          </p:cNvSpPr>
          <p:nvPr>
            <p:ph type="title"/>
          </p:nvPr>
        </p:nvSpPr>
        <p:spPr>
          <a:xfrm>
            <a:off x="1258888" y="53975"/>
            <a:ext cx="7561262" cy="1143000"/>
          </a:xfrm>
        </p:spPr>
        <p:txBody>
          <a:bodyPr/>
          <a:lstStyle/>
          <a:p>
            <a:pPr eaLnBrk="1" hangingPunct="1"/>
            <a:r>
              <a:rPr lang="zh-TW" altLang="en-US" sz="3000" b="1" u="sng">
                <a:solidFill>
                  <a:srgbClr val="1818FF"/>
                </a:solidFill>
                <a:latin typeface="華康粗圓體" pitchFamily="49" charset="-120"/>
                <a:ea typeface="華康粗圓體" pitchFamily="49" charset="-120"/>
              </a:rPr>
              <a:t>範圍說明書 範例</a:t>
            </a:r>
          </a:p>
        </p:txBody>
      </p:sp>
      <p:sp>
        <p:nvSpPr>
          <p:cNvPr id="72732" name="投影片編號版面配置區 30">
            <a:extLst>
              <a:ext uri="{FF2B5EF4-FFF2-40B4-BE49-F238E27FC236}">
                <a16:creationId xmlns:a16="http://schemas.microsoft.com/office/drawing/2014/main" id="{9C64BFD9-347F-DAB2-7E26-54EE4A8AC9C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C8119A8F-053D-0344-A7E3-C2663B6040A6}" type="slidenum">
              <a:rPr kumimoji="0" lang="en-US" altLang="zh-TW" sz="1400" smtClean="0">
                <a:solidFill>
                  <a:schemeClr val="tx1"/>
                </a:solidFill>
                <a:latin typeface="Arial Black" panose="020B0604020202020204" pitchFamily="34" charset="0"/>
              </a:rPr>
              <a:pPr>
                <a:spcBef>
                  <a:spcPct val="0"/>
                </a:spcBef>
                <a:buClrTx/>
                <a:buSzTx/>
                <a:buFontTx/>
                <a:buNone/>
              </a:pPr>
              <a:t>54</a:t>
            </a:fld>
            <a:endParaRPr kumimoji="0" lang="en-US" altLang="zh-TW" sz="1400">
              <a:solidFill>
                <a:schemeClr val="tx1"/>
              </a:solidFill>
              <a:latin typeface="Arial Black" panose="020B0604020202020204" pitchFamily="34"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投影片編號版面配置區 4">
            <a:extLst>
              <a:ext uri="{FF2B5EF4-FFF2-40B4-BE49-F238E27FC236}">
                <a16:creationId xmlns:a16="http://schemas.microsoft.com/office/drawing/2014/main" id="{F61FED5B-9899-B27D-EFE2-F2A138EBD6E8}"/>
              </a:ext>
            </a:extLst>
          </p:cNvPr>
          <p:cNvSpPr>
            <a:spLocks noGrp="1" noChangeArrowheads="1"/>
          </p:cNvSpPr>
          <p:nvPr>
            <p:ph type="sldNum" sz="quarter" idx="12"/>
          </p:nvPr>
        </p:nvSpPr>
        <p:spPr>
          <a:xfrm>
            <a:off x="32766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lgn="ctr">
              <a:spcBef>
                <a:spcPct val="0"/>
              </a:spcBef>
              <a:buClrTx/>
              <a:buSzTx/>
              <a:buFontTx/>
              <a:buNone/>
            </a:pPr>
            <a:fld id="{1CFDD413-3774-7F4D-8CD2-4DAF3BBBCE0F}" type="slidenum">
              <a:rPr kumimoji="0" lang="en-US" altLang="zh-TW" sz="1000" smtClean="0">
                <a:solidFill>
                  <a:schemeClr val="tx1"/>
                </a:solidFill>
                <a:latin typeface="Arial Black" panose="020B0604020202020204" pitchFamily="34" charset="0"/>
              </a:rPr>
              <a:pPr algn="ctr">
                <a:spcBef>
                  <a:spcPct val="0"/>
                </a:spcBef>
                <a:buClrTx/>
                <a:buSzTx/>
                <a:buFontTx/>
                <a:buNone/>
              </a:pPr>
              <a:t>55</a:t>
            </a:fld>
            <a:endParaRPr kumimoji="0" lang="en-US" altLang="zh-TW" sz="1000">
              <a:solidFill>
                <a:schemeClr val="tx1"/>
              </a:solidFill>
              <a:latin typeface="Arial Black" panose="020B0604020202020204" pitchFamily="34" charset="0"/>
            </a:endParaRPr>
          </a:p>
        </p:txBody>
      </p:sp>
      <p:sp>
        <p:nvSpPr>
          <p:cNvPr id="74754" name="Rectangle 2">
            <a:extLst>
              <a:ext uri="{FF2B5EF4-FFF2-40B4-BE49-F238E27FC236}">
                <a16:creationId xmlns:a16="http://schemas.microsoft.com/office/drawing/2014/main" id="{DD1F864F-6671-FF3C-750B-5436FABB88E2}"/>
              </a:ext>
            </a:extLst>
          </p:cNvPr>
          <p:cNvSpPr>
            <a:spLocks noGrp="1" noChangeArrowheads="1"/>
          </p:cNvSpPr>
          <p:nvPr>
            <p:ph type="title"/>
          </p:nvPr>
        </p:nvSpPr>
        <p:spPr/>
        <p:txBody>
          <a:bodyPr/>
          <a:lstStyle/>
          <a:p>
            <a:pPr eaLnBrk="1" hangingPunct="1"/>
            <a:r>
              <a:rPr lang="zh-TW" altLang="en-US" b="1">
                <a:solidFill>
                  <a:srgbClr val="0000CC"/>
                </a:solidFill>
              </a:rPr>
              <a:t>專案範疇管理</a:t>
            </a:r>
          </a:p>
        </p:txBody>
      </p:sp>
      <p:sp>
        <p:nvSpPr>
          <p:cNvPr id="74755" name="Rectangle 3">
            <a:extLst>
              <a:ext uri="{FF2B5EF4-FFF2-40B4-BE49-F238E27FC236}">
                <a16:creationId xmlns:a16="http://schemas.microsoft.com/office/drawing/2014/main" id="{CC2D704A-F56E-16F8-B559-CDB2037D9983}"/>
              </a:ext>
            </a:extLst>
          </p:cNvPr>
          <p:cNvSpPr>
            <a:spLocks noGrp="1" noChangeArrowheads="1"/>
          </p:cNvSpPr>
          <p:nvPr>
            <p:ph type="body" idx="1"/>
          </p:nvPr>
        </p:nvSpPr>
        <p:spPr/>
        <p:txBody>
          <a:bodyPr/>
          <a:lstStyle/>
          <a:p>
            <a:pPr eaLnBrk="1" hangingPunct="1"/>
            <a:r>
              <a:rPr lang="en-US" altLang="zh-TW" b="1">
                <a:solidFill>
                  <a:srgbClr val="0000CC"/>
                </a:solidFill>
                <a:latin typeface="新細明體" panose="02020500000000000000" pitchFamily="18" charset="-120"/>
              </a:rPr>
              <a:t>1.	</a:t>
            </a:r>
            <a:r>
              <a:rPr lang="zh-TW" altLang="en-US" b="1">
                <a:solidFill>
                  <a:srgbClr val="0000CC"/>
                </a:solidFill>
                <a:latin typeface="新細明體" panose="02020500000000000000" pitchFamily="18" charset="-120"/>
              </a:rPr>
              <a:t>確保專案達到目標所需完成的工作事項</a:t>
            </a:r>
          </a:p>
          <a:p>
            <a:pPr eaLnBrk="1" hangingPunct="1"/>
            <a:r>
              <a:rPr lang="en-US" altLang="zh-TW" b="1">
                <a:solidFill>
                  <a:srgbClr val="0000CC"/>
                </a:solidFill>
                <a:latin typeface="新細明體" panose="02020500000000000000" pitchFamily="18" charset="-120"/>
              </a:rPr>
              <a:t>2.	</a:t>
            </a:r>
            <a:r>
              <a:rPr lang="zh-TW" altLang="en-US" b="1">
                <a:solidFill>
                  <a:srgbClr val="0000CC"/>
                </a:solidFill>
                <a:latin typeface="新細明體" panose="02020500000000000000" pitchFamily="18" charset="-120"/>
              </a:rPr>
              <a:t>拒絕不在工作分解架構的多餘工作</a:t>
            </a:r>
            <a:r>
              <a:rPr lang="en-US" altLang="zh-TW" b="1">
                <a:solidFill>
                  <a:srgbClr val="0000CC"/>
                </a:solidFill>
                <a:latin typeface="新細明體" panose="02020500000000000000" pitchFamily="18" charset="-120"/>
              </a:rPr>
              <a:t>(no extra)</a:t>
            </a:r>
          </a:p>
          <a:p>
            <a:pPr eaLnBrk="1" hangingPunct="1"/>
            <a:r>
              <a:rPr lang="en-US" altLang="zh-TW" b="1">
                <a:solidFill>
                  <a:srgbClr val="0000CC"/>
                </a:solidFill>
                <a:latin typeface="新細明體" panose="02020500000000000000" pitchFamily="18" charset="-120"/>
              </a:rPr>
              <a:t>3.	</a:t>
            </a:r>
            <a:r>
              <a:rPr lang="zh-TW" altLang="en-US" b="1">
                <a:solidFill>
                  <a:srgbClr val="996633"/>
                </a:solidFill>
                <a:latin typeface="新細明體" panose="02020500000000000000" pitchFamily="18" charset="-120"/>
              </a:rPr>
              <a:t>免避 </a:t>
            </a:r>
            <a:r>
              <a:rPr lang="en-US" altLang="zh-TW" b="1">
                <a:solidFill>
                  <a:srgbClr val="996633"/>
                </a:solidFill>
                <a:latin typeface="新細明體" panose="02020500000000000000" pitchFamily="18" charset="-120"/>
              </a:rPr>
              <a:t>(</a:t>
            </a:r>
            <a:r>
              <a:rPr lang="zh-TW" altLang="en-US" b="1">
                <a:solidFill>
                  <a:srgbClr val="996633"/>
                </a:solidFill>
                <a:latin typeface="新細明體" panose="02020500000000000000" pitchFamily="18" charset="-120"/>
              </a:rPr>
              <a:t>專案的鍍金</a:t>
            </a:r>
            <a:r>
              <a:rPr lang="en-US" altLang="zh-TW" b="1">
                <a:solidFill>
                  <a:srgbClr val="996633"/>
                </a:solidFill>
                <a:latin typeface="新細明體" panose="02020500000000000000" pitchFamily="18" charset="-120"/>
              </a:rPr>
              <a:t>no gold plating)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2490DA9-0C18-5656-E7EA-9E58F4012920}"/>
              </a:ext>
            </a:extLst>
          </p:cNvPr>
          <p:cNvSpPr>
            <a:spLocks noGrp="1" noChangeArrowheads="1"/>
          </p:cNvSpPr>
          <p:nvPr>
            <p:ph type="title"/>
          </p:nvPr>
        </p:nvSpPr>
        <p:spPr/>
        <p:txBody>
          <a:bodyPr/>
          <a:lstStyle/>
          <a:p>
            <a:pPr eaLnBrk="1" hangingPunct="1">
              <a:defRPr/>
            </a:pPr>
            <a:r>
              <a:rPr lang="en-US" altLang="zh-TW" b="1" dirty="0">
                <a:solidFill>
                  <a:schemeClr val="bg2">
                    <a:lumMod val="60000"/>
                    <a:lumOff val="40000"/>
                  </a:schemeClr>
                </a:solidFill>
              </a:rPr>
              <a:t>WBS</a:t>
            </a:r>
            <a:r>
              <a:rPr lang="zh-TW" altLang="en-US" b="1" dirty="0">
                <a:solidFill>
                  <a:schemeClr val="bg2">
                    <a:lumMod val="60000"/>
                    <a:lumOff val="40000"/>
                  </a:schemeClr>
                </a:solidFill>
              </a:rPr>
              <a:t>工作分解結構</a:t>
            </a:r>
          </a:p>
        </p:txBody>
      </p:sp>
      <p:sp>
        <p:nvSpPr>
          <p:cNvPr id="75778" name="Rectangle 3">
            <a:extLst>
              <a:ext uri="{FF2B5EF4-FFF2-40B4-BE49-F238E27FC236}">
                <a16:creationId xmlns:a16="http://schemas.microsoft.com/office/drawing/2014/main" id="{E3BD92C6-3AF0-C351-9B29-74B1F481E42F}"/>
              </a:ext>
            </a:extLst>
          </p:cNvPr>
          <p:cNvSpPr>
            <a:spLocks noGrp="1" noChangeArrowheads="1"/>
          </p:cNvSpPr>
          <p:nvPr>
            <p:ph type="body" idx="1"/>
          </p:nvPr>
        </p:nvSpPr>
        <p:spPr>
          <a:xfrm>
            <a:off x="539750" y="2060575"/>
            <a:ext cx="7966075" cy="3332163"/>
          </a:xfrm>
        </p:spPr>
        <p:txBody>
          <a:bodyPr/>
          <a:lstStyle/>
          <a:p>
            <a:pPr eaLnBrk="1" hangingPunct="1">
              <a:lnSpc>
                <a:spcPct val="80000"/>
              </a:lnSpc>
            </a:pPr>
            <a:r>
              <a:rPr lang="zh-TW" altLang="en-US" sz="2800" b="1">
                <a:solidFill>
                  <a:srgbClr val="1818FF"/>
                </a:solidFill>
              </a:rPr>
              <a:t>將詳細</a:t>
            </a:r>
            <a:r>
              <a:rPr lang="zh-TW" altLang="en-US" sz="2800" b="1" u="sng">
                <a:solidFill>
                  <a:srgbClr val="1818FF"/>
                </a:solidFill>
              </a:rPr>
              <a:t>範圍說明書</a:t>
            </a:r>
            <a:r>
              <a:rPr lang="zh-TW" altLang="en-US" sz="2800" b="1">
                <a:solidFill>
                  <a:srgbClr val="1818FF"/>
                </a:solidFill>
              </a:rPr>
              <a:t>展開成</a:t>
            </a:r>
            <a:r>
              <a:rPr lang="zh-TW" altLang="en-US" sz="2800" b="1" u="sng">
                <a:solidFill>
                  <a:srgbClr val="1818FF"/>
                </a:solidFill>
              </a:rPr>
              <a:t>工作分解結構</a:t>
            </a:r>
          </a:p>
          <a:p>
            <a:pPr eaLnBrk="1" hangingPunct="1">
              <a:lnSpc>
                <a:spcPct val="80000"/>
              </a:lnSpc>
            </a:pPr>
            <a:r>
              <a:rPr lang="zh-TW" altLang="en-US" sz="2800" b="1">
                <a:solidFill>
                  <a:srgbClr val="1818FF"/>
                </a:solidFill>
              </a:rPr>
              <a:t>專案的</a:t>
            </a:r>
            <a:r>
              <a:rPr lang="zh-TW" altLang="en-US" sz="2800" b="1" u="sng">
                <a:solidFill>
                  <a:srgbClr val="1818FF"/>
                </a:solidFill>
              </a:rPr>
              <a:t>工作可交付成果</a:t>
            </a:r>
            <a:r>
              <a:rPr lang="zh-TW" altLang="en-US" sz="2800" b="1">
                <a:solidFill>
                  <a:srgbClr val="1818FF"/>
                </a:solidFill>
              </a:rPr>
              <a:t>定義</a:t>
            </a:r>
          </a:p>
          <a:p>
            <a:pPr eaLnBrk="1" hangingPunct="1">
              <a:lnSpc>
                <a:spcPct val="80000"/>
              </a:lnSpc>
            </a:pPr>
            <a:r>
              <a:rPr lang="zh-TW" altLang="en-US" sz="2800" b="1" u="sng">
                <a:solidFill>
                  <a:srgbClr val="1818FF"/>
                </a:solidFill>
              </a:rPr>
              <a:t>不涵蓋在</a:t>
            </a:r>
            <a:r>
              <a:rPr lang="en-US" altLang="zh-TW" sz="2800" b="1" u="sng">
                <a:solidFill>
                  <a:srgbClr val="1818FF"/>
                </a:solidFill>
              </a:rPr>
              <a:t>WBS</a:t>
            </a:r>
            <a:r>
              <a:rPr lang="zh-TW" altLang="en-US" sz="2800" b="1">
                <a:solidFill>
                  <a:srgbClr val="1818FF"/>
                </a:solidFill>
              </a:rPr>
              <a:t>的專案</a:t>
            </a:r>
            <a:r>
              <a:rPr lang="zh-TW" altLang="en-US" sz="2800" b="1" u="sng">
                <a:solidFill>
                  <a:srgbClr val="1818FF"/>
                </a:solidFill>
              </a:rPr>
              <a:t>就不在專案的範圍</a:t>
            </a:r>
          </a:p>
          <a:p>
            <a:pPr eaLnBrk="1" hangingPunct="1">
              <a:lnSpc>
                <a:spcPct val="80000"/>
              </a:lnSpc>
            </a:pPr>
            <a:r>
              <a:rPr lang="zh-TW" altLang="en-US" sz="2800" b="1">
                <a:solidFill>
                  <a:srgbClr val="1818FF"/>
                </a:solidFill>
                <a:latin typeface="新細明體" panose="02020500000000000000" pitchFamily="18" charset="-120"/>
              </a:rPr>
              <a:t>分解後的任務應該是</a:t>
            </a:r>
            <a:r>
              <a:rPr lang="en-US" altLang="zh-TW" sz="2800" b="1">
                <a:solidFill>
                  <a:srgbClr val="1818FF"/>
                </a:solidFill>
                <a:latin typeface="新細明體" panose="02020500000000000000" pitchFamily="18" charset="-120"/>
              </a:rPr>
              <a:t>︰</a:t>
            </a:r>
          </a:p>
          <a:p>
            <a:pPr lvl="1" eaLnBrk="1" hangingPunct="1">
              <a:lnSpc>
                <a:spcPct val="80000"/>
              </a:lnSpc>
            </a:pPr>
            <a:r>
              <a:rPr lang="zh-TW" altLang="en-US" b="1">
                <a:solidFill>
                  <a:srgbClr val="1818FF"/>
                </a:solidFill>
                <a:latin typeface="新細明體" panose="02020500000000000000" pitchFamily="18" charset="-120"/>
              </a:rPr>
              <a:t>可管理的、可定量檢查的、可分發任務的、獨立的</a:t>
            </a:r>
          </a:p>
          <a:p>
            <a:pPr eaLnBrk="1" hangingPunct="1">
              <a:lnSpc>
                <a:spcPct val="80000"/>
              </a:lnSpc>
            </a:pPr>
            <a:r>
              <a:rPr lang="zh-TW" altLang="en-US" sz="2800" b="1">
                <a:solidFill>
                  <a:srgbClr val="1818FF"/>
                </a:solidFill>
                <a:latin typeface="新細明體" panose="02020500000000000000" pitchFamily="18" charset="-120"/>
              </a:rPr>
              <a:t>複雜工作至少應分解成二項任務</a:t>
            </a:r>
          </a:p>
          <a:p>
            <a:pPr eaLnBrk="1" hangingPunct="1">
              <a:lnSpc>
                <a:spcPct val="80000"/>
              </a:lnSpc>
            </a:pPr>
            <a:r>
              <a:rPr lang="zh-TW" altLang="en-US" sz="2800" b="1">
                <a:solidFill>
                  <a:srgbClr val="1818FF"/>
                </a:solidFill>
                <a:latin typeface="新細明體" panose="02020500000000000000" pitchFamily="18" charset="-120"/>
              </a:rPr>
              <a:t>表示出任務間的聯繫</a:t>
            </a:r>
          </a:p>
          <a:p>
            <a:pPr eaLnBrk="1" hangingPunct="1">
              <a:lnSpc>
                <a:spcPct val="80000"/>
              </a:lnSpc>
            </a:pPr>
            <a:r>
              <a:rPr lang="zh-TW" altLang="en-US" sz="2800" b="1">
                <a:solidFill>
                  <a:srgbClr val="1818FF"/>
                </a:solidFill>
                <a:latin typeface="新細明體" panose="02020500000000000000" pitchFamily="18" charset="-120"/>
              </a:rPr>
              <a:t>不表示順序關係</a:t>
            </a:r>
          </a:p>
          <a:p>
            <a:pPr eaLnBrk="1" hangingPunct="1">
              <a:lnSpc>
                <a:spcPct val="80000"/>
              </a:lnSpc>
            </a:pPr>
            <a:endParaRPr lang="en-US" altLang="zh-TW" sz="2400" u="sng">
              <a:solidFill>
                <a:srgbClr val="FF0000"/>
              </a:solidFill>
            </a:endParaRPr>
          </a:p>
        </p:txBody>
      </p:sp>
      <p:sp>
        <p:nvSpPr>
          <p:cNvPr id="75779" name="投影片編號版面配置區 5">
            <a:extLst>
              <a:ext uri="{FF2B5EF4-FFF2-40B4-BE49-F238E27FC236}">
                <a16:creationId xmlns:a16="http://schemas.microsoft.com/office/drawing/2014/main" id="{B38786B6-0697-B477-10EE-6B5ECFAA1E46}"/>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63B31805-60CB-DD42-A510-57C72B701515}" type="slidenum">
              <a:rPr kumimoji="0" lang="en-US" altLang="zh-TW" sz="1000" smtClean="0">
                <a:solidFill>
                  <a:schemeClr val="tx1"/>
                </a:solidFill>
              </a:rPr>
              <a:pPr>
                <a:spcBef>
                  <a:spcPct val="0"/>
                </a:spcBef>
                <a:buClrTx/>
                <a:buSzTx/>
                <a:buFontTx/>
                <a:buNone/>
              </a:pPr>
              <a:t>56</a:t>
            </a:fld>
            <a:endParaRPr kumimoji="0" lang="en-US" altLang="zh-TW" sz="100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4A35EEA6-9813-881C-34AE-CCB214AF5FBD}"/>
              </a:ext>
            </a:extLst>
          </p:cNvPr>
          <p:cNvSpPr>
            <a:spLocks noGrp="1" noChangeArrowheads="1"/>
          </p:cNvSpPr>
          <p:nvPr>
            <p:ph type="title" idx="4294967295"/>
          </p:nvPr>
        </p:nvSpPr>
        <p:spPr>
          <a:xfrm>
            <a:off x="1331913" y="44450"/>
            <a:ext cx="7561262" cy="1143000"/>
          </a:xfrm>
        </p:spPr>
        <p:txBody>
          <a:bodyPr/>
          <a:lstStyle/>
          <a:p>
            <a:pPr algn="ctr" eaLnBrk="1" hangingPunct="1"/>
            <a:r>
              <a:rPr lang="zh-TW" altLang="en-US"/>
              <a:t>子專案 </a:t>
            </a:r>
            <a:r>
              <a:rPr lang="en-US" altLang="zh-TW"/>
              <a:t>Subproject</a:t>
            </a:r>
          </a:p>
        </p:txBody>
      </p:sp>
      <p:sp>
        <p:nvSpPr>
          <p:cNvPr id="76802" name="Rectangle 3">
            <a:extLst>
              <a:ext uri="{FF2B5EF4-FFF2-40B4-BE49-F238E27FC236}">
                <a16:creationId xmlns:a16="http://schemas.microsoft.com/office/drawing/2014/main" id="{89252312-9229-AD09-5EE2-91B80181E13D}"/>
              </a:ext>
            </a:extLst>
          </p:cNvPr>
          <p:cNvSpPr>
            <a:spLocks noGrp="1" noChangeArrowheads="1"/>
          </p:cNvSpPr>
          <p:nvPr>
            <p:ph type="body" idx="4294967295"/>
          </p:nvPr>
        </p:nvSpPr>
        <p:spPr>
          <a:xfrm>
            <a:off x="971550" y="1052513"/>
            <a:ext cx="7567613" cy="5040312"/>
          </a:xfrm>
        </p:spPr>
        <p:txBody>
          <a:bodyPr/>
          <a:lstStyle/>
          <a:p>
            <a:pPr eaLnBrk="1" hangingPunct="1"/>
            <a:r>
              <a:rPr lang="zh-TW" altLang="en-US" sz="2600"/>
              <a:t>專案通常被分割為較好管理的工作包或子專案</a:t>
            </a:r>
            <a:r>
              <a:rPr lang="en-US" altLang="en-US" sz="2600"/>
              <a:t>。</a:t>
            </a:r>
            <a:endParaRPr lang="zh-TW" altLang="en-US" sz="2600"/>
          </a:p>
          <a:p>
            <a:pPr eaLnBrk="1" hangingPunct="1"/>
            <a:r>
              <a:rPr lang="zh-TW" altLang="en-US" sz="2600" u="sng">
                <a:solidFill>
                  <a:srgbClr val="FF0000"/>
                </a:solidFill>
              </a:rPr>
              <a:t>子專案也可以當作是專案來管理</a:t>
            </a:r>
          </a:p>
          <a:p>
            <a:pPr eaLnBrk="1" hangingPunct="1"/>
            <a:r>
              <a:rPr lang="zh-TW" altLang="en-US" sz="2600"/>
              <a:t>專案可展開成</a:t>
            </a:r>
            <a:r>
              <a:rPr lang="zh-TW" altLang="en-US" sz="2600" u="sng">
                <a:solidFill>
                  <a:srgbClr val="FF0000"/>
                </a:solidFill>
              </a:rPr>
              <a:t>工作分解結構 </a:t>
            </a:r>
            <a:r>
              <a:rPr lang="en-US" altLang="zh-TW" sz="2600" u="sng">
                <a:solidFill>
                  <a:srgbClr val="FF0000"/>
                </a:solidFill>
              </a:rPr>
              <a:t>WBS</a:t>
            </a:r>
            <a:r>
              <a:rPr lang="en-US" altLang="en-US" sz="2600"/>
              <a:t>，</a:t>
            </a:r>
            <a:r>
              <a:rPr lang="zh-TW" altLang="en-US" sz="2600"/>
              <a:t> 一直分解到工作包</a:t>
            </a:r>
            <a:r>
              <a:rPr lang="en-US" altLang="zh-TW" sz="2600"/>
              <a:t>(≤ 80</a:t>
            </a:r>
            <a:r>
              <a:rPr lang="zh-TW" altLang="en-US" sz="2600"/>
              <a:t>小時的可交付成果</a:t>
            </a:r>
            <a:r>
              <a:rPr lang="en-US" altLang="zh-TW" sz="2600"/>
              <a:t>)</a:t>
            </a:r>
            <a:r>
              <a:rPr lang="zh-TW" altLang="en-US" sz="2600"/>
              <a:t>或子專案</a:t>
            </a:r>
          </a:p>
        </p:txBody>
      </p:sp>
      <p:sp>
        <p:nvSpPr>
          <p:cNvPr id="76803" name="Text Box 62">
            <a:extLst>
              <a:ext uri="{FF2B5EF4-FFF2-40B4-BE49-F238E27FC236}">
                <a16:creationId xmlns:a16="http://schemas.microsoft.com/office/drawing/2014/main" id="{D2D77E1B-0ED7-7B44-E9B2-99459C3BCE61}"/>
              </a:ext>
            </a:extLst>
          </p:cNvPr>
          <p:cNvSpPr txBox="1">
            <a:spLocks noChangeArrowheads="1"/>
          </p:cNvSpPr>
          <p:nvPr/>
        </p:nvSpPr>
        <p:spPr bwMode="auto">
          <a:xfrm>
            <a:off x="376238" y="3071813"/>
            <a:ext cx="234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2000" b="1" u="sng">
                <a:solidFill>
                  <a:srgbClr val="FF0000"/>
                </a:solidFill>
                <a:latin typeface="標楷體" panose="02010601000101010101" pitchFamily="2" charset="-120"/>
                <a:ea typeface="標楷體" panose="02010601000101010101" pitchFamily="2" charset="-120"/>
              </a:rPr>
              <a:t>工作分解結構圖示</a:t>
            </a:r>
            <a:r>
              <a:rPr lang="en-US" altLang="zh-TW" sz="2000" b="1">
                <a:solidFill>
                  <a:srgbClr val="990033"/>
                </a:solidFill>
                <a:latin typeface="標楷體" panose="02010601000101010101" pitchFamily="2" charset="-120"/>
                <a:ea typeface="標楷體" panose="02010601000101010101" pitchFamily="2" charset="-120"/>
              </a:rPr>
              <a:t>:</a:t>
            </a:r>
          </a:p>
        </p:txBody>
      </p:sp>
      <p:grpSp>
        <p:nvGrpSpPr>
          <p:cNvPr id="2" name="Group 64">
            <a:extLst>
              <a:ext uri="{FF2B5EF4-FFF2-40B4-BE49-F238E27FC236}">
                <a16:creationId xmlns:a16="http://schemas.microsoft.com/office/drawing/2014/main" id="{7954A228-699F-5AC2-5F4C-35955C229E12}"/>
              </a:ext>
            </a:extLst>
          </p:cNvPr>
          <p:cNvGrpSpPr>
            <a:grpSpLocks/>
          </p:cNvGrpSpPr>
          <p:nvPr/>
        </p:nvGrpSpPr>
        <p:grpSpPr bwMode="auto">
          <a:xfrm>
            <a:off x="755650" y="3500438"/>
            <a:ext cx="8145463" cy="3208337"/>
            <a:chOff x="691" y="1015"/>
            <a:chExt cx="5131" cy="2374"/>
          </a:xfrm>
        </p:grpSpPr>
        <p:cxnSp>
          <p:nvCxnSpPr>
            <p:cNvPr id="76807" name="肘形接點 152">
              <a:extLst>
                <a:ext uri="{FF2B5EF4-FFF2-40B4-BE49-F238E27FC236}">
                  <a16:creationId xmlns:a16="http://schemas.microsoft.com/office/drawing/2014/main" id="{1E2C32C0-C193-5EB3-DCB8-8033357DA963}"/>
                </a:ext>
              </a:extLst>
            </p:cNvPr>
            <p:cNvCxnSpPr>
              <a:cxnSpLocks noChangeShapeType="1"/>
            </p:cNvCxnSpPr>
            <p:nvPr/>
          </p:nvCxnSpPr>
          <p:spPr bwMode="auto">
            <a:xfrm rot="5400000">
              <a:off x="1740" y="700"/>
              <a:ext cx="612" cy="1767"/>
            </a:xfrm>
            <a:prstGeom prst="bentConnector3">
              <a:avLst>
                <a:gd name="adj1" fmla="val 13236"/>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08" name="_s3085">
              <a:extLst>
                <a:ext uri="{FF2B5EF4-FFF2-40B4-BE49-F238E27FC236}">
                  <a16:creationId xmlns:a16="http://schemas.microsoft.com/office/drawing/2014/main" id="{BE34F9FF-327C-CF46-4F97-3F2C1D306549}"/>
                </a:ext>
              </a:extLst>
            </p:cNvPr>
            <p:cNvCxnSpPr>
              <a:cxnSpLocks noChangeShapeType="1"/>
            </p:cNvCxnSpPr>
            <p:nvPr/>
          </p:nvCxnSpPr>
          <p:spPr bwMode="auto">
            <a:xfrm rot="5400000" flipH="1" flipV="1">
              <a:off x="4648" y="2220"/>
              <a:ext cx="838" cy="646"/>
            </a:xfrm>
            <a:prstGeom prst="bentConnector3">
              <a:avLst>
                <a:gd name="adj1" fmla="val 19917"/>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76809" name="Text Box 158">
              <a:extLst>
                <a:ext uri="{FF2B5EF4-FFF2-40B4-BE49-F238E27FC236}">
                  <a16:creationId xmlns:a16="http://schemas.microsoft.com/office/drawing/2014/main" id="{2C7D9555-FE86-6C62-86CC-93E3CFA2A1ED}"/>
                </a:ext>
              </a:extLst>
            </p:cNvPr>
            <p:cNvSpPr txBox="1">
              <a:spLocks noChangeArrowheads="1"/>
            </p:cNvSpPr>
            <p:nvPr/>
          </p:nvSpPr>
          <p:spPr bwMode="auto">
            <a:xfrm>
              <a:off x="3849" y="3197"/>
              <a:ext cx="6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100" b="1">
                  <a:solidFill>
                    <a:srgbClr val="FF0066"/>
                  </a:solidFill>
                  <a:ea typeface="標楷體" panose="02010601000101010101" pitchFamily="2" charset="-120"/>
                </a:rPr>
                <a:t>工作包</a:t>
              </a:r>
            </a:p>
          </p:txBody>
        </p:sp>
        <p:sp>
          <p:nvSpPr>
            <p:cNvPr id="76810" name="Text Box 159">
              <a:extLst>
                <a:ext uri="{FF2B5EF4-FFF2-40B4-BE49-F238E27FC236}">
                  <a16:creationId xmlns:a16="http://schemas.microsoft.com/office/drawing/2014/main" id="{9A0F7B7F-F88C-C1D6-7699-80AC70DA05CF}"/>
                </a:ext>
              </a:extLst>
            </p:cNvPr>
            <p:cNvSpPr txBox="1">
              <a:spLocks noChangeArrowheads="1"/>
            </p:cNvSpPr>
            <p:nvPr/>
          </p:nvSpPr>
          <p:spPr bwMode="auto">
            <a:xfrm>
              <a:off x="3323" y="2117"/>
              <a:ext cx="63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zh-TW" altLang="en-US" sz="1100" b="1">
                  <a:solidFill>
                    <a:srgbClr val="FF0066"/>
                  </a:solidFill>
                  <a:latin typeface="Times New Roman" panose="02020603050405020304" pitchFamily="18" charset="0"/>
                  <a:ea typeface="標楷體" panose="02010601000101010101" pitchFamily="2" charset="-120"/>
                </a:rPr>
                <a:t>工作包</a:t>
              </a:r>
            </a:p>
          </p:txBody>
        </p:sp>
        <p:sp>
          <p:nvSpPr>
            <p:cNvPr id="76811" name="Text Box 160">
              <a:extLst>
                <a:ext uri="{FF2B5EF4-FFF2-40B4-BE49-F238E27FC236}">
                  <a16:creationId xmlns:a16="http://schemas.microsoft.com/office/drawing/2014/main" id="{2CBC1FA0-31EE-8F9E-E323-BD8F5950194F}"/>
                </a:ext>
              </a:extLst>
            </p:cNvPr>
            <p:cNvSpPr txBox="1">
              <a:spLocks noChangeArrowheads="1"/>
            </p:cNvSpPr>
            <p:nvPr/>
          </p:nvSpPr>
          <p:spPr bwMode="auto">
            <a:xfrm>
              <a:off x="4947" y="1197"/>
              <a:ext cx="50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600" b="1">
                  <a:solidFill>
                    <a:srgbClr val="0000FF"/>
                  </a:solidFill>
                  <a:ea typeface="標楷體" panose="02010601000101010101" pitchFamily="2" charset="-120"/>
                </a:rPr>
                <a:t>子專案</a:t>
              </a:r>
            </a:p>
          </p:txBody>
        </p:sp>
        <p:sp>
          <p:nvSpPr>
            <p:cNvPr id="76812" name="Rectangle 162">
              <a:extLst>
                <a:ext uri="{FF2B5EF4-FFF2-40B4-BE49-F238E27FC236}">
                  <a16:creationId xmlns:a16="http://schemas.microsoft.com/office/drawing/2014/main" id="{48078660-037F-7782-05F0-BBCF09690C21}"/>
                </a:ext>
              </a:extLst>
            </p:cNvPr>
            <p:cNvSpPr>
              <a:spLocks noChangeArrowheads="1"/>
            </p:cNvSpPr>
            <p:nvPr/>
          </p:nvSpPr>
          <p:spPr bwMode="auto">
            <a:xfrm>
              <a:off x="2958" y="1878"/>
              <a:ext cx="1344" cy="252"/>
            </a:xfrm>
            <a:prstGeom prst="rect">
              <a:avLst/>
            </a:prstGeom>
            <a:noFill/>
            <a:ln w="254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zh-TW" sz="2200" b="1">
                <a:solidFill>
                  <a:schemeClr val="tx1"/>
                </a:solidFill>
              </a:endParaRPr>
            </a:p>
          </p:txBody>
        </p:sp>
        <p:sp>
          <p:nvSpPr>
            <p:cNvPr id="76813" name="Text Box 168">
              <a:extLst>
                <a:ext uri="{FF2B5EF4-FFF2-40B4-BE49-F238E27FC236}">
                  <a16:creationId xmlns:a16="http://schemas.microsoft.com/office/drawing/2014/main" id="{F10A1A2A-B10A-F93A-4D94-609CD1424B8C}"/>
                </a:ext>
              </a:extLst>
            </p:cNvPr>
            <p:cNvSpPr txBox="1">
              <a:spLocks noChangeArrowheads="1"/>
            </p:cNvSpPr>
            <p:nvPr/>
          </p:nvSpPr>
          <p:spPr bwMode="auto">
            <a:xfrm>
              <a:off x="849" y="2125"/>
              <a:ext cx="633"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zh-TW" altLang="en-US" sz="1200" b="1">
                  <a:solidFill>
                    <a:srgbClr val="FF0066"/>
                  </a:solidFill>
                  <a:latin typeface="Times New Roman" panose="02020603050405020304" pitchFamily="18" charset="0"/>
                  <a:ea typeface="標楷體" panose="02010601000101010101" pitchFamily="2" charset="-120"/>
                </a:rPr>
                <a:t>工作包</a:t>
              </a:r>
            </a:p>
          </p:txBody>
        </p:sp>
        <p:sp>
          <p:nvSpPr>
            <p:cNvPr id="76814" name="Text Box 171">
              <a:extLst>
                <a:ext uri="{FF2B5EF4-FFF2-40B4-BE49-F238E27FC236}">
                  <a16:creationId xmlns:a16="http://schemas.microsoft.com/office/drawing/2014/main" id="{BD4705C2-502B-C5DB-FEE9-BA866B28EE22}"/>
                </a:ext>
              </a:extLst>
            </p:cNvPr>
            <p:cNvSpPr txBox="1">
              <a:spLocks noChangeArrowheads="1"/>
            </p:cNvSpPr>
            <p:nvPr/>
          </p:nvSpPr>
          <p:spPr bwMode="auto">
            <a:xfrm>
              <a:off x="1591" y="3196"/>
              <a:ext cx="6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100" b="1">
                  <a:solidFill>
                    <a:srgbClr val="FF0066"/>
                  </a:solidFill>
                  <a:ea typeface="標楷體" panose="02010601000101010101" pitchFamily="2" charset="-120"/>
                </a:rPr>
                <a:t>工作包</a:t>
              </a:r>
            </a:p>
          </p:txBody>
        </p:sp>
        <p:cxnSp>
          <p:nvCxnSpPr>
            <p:cNvPr id="76815" name="_s3089">
              <a:extLst>
                <a:ext uri="{FF2B5EF4-FFF2-40B4-BE49-F238E27FC236}">
                  <a16:creationId xmlns:a16="http://schemas.microsoft.com/office/drawing/2014/main" id="{CC77A399-0418-1A83-855E-49A149770E95}"/>
                </a:ext>
              </a:extLst>
            </p:cNvPr>
            <p:cNvCxnSpPr>
              <a:cxnSpLocks noChangeShapeType="1"/>
            </p:cNvCxnSpPr>
            <p:nvPr/>
          </p:nvCxnSpPr>
          <p:spPr bwMode="auto">
            <a:xfrm rot="5400000" flipH="1" flipV="1">
              <a:off x="1525" y="2487"/>
              <a:ext cx="298" cy="651"/>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76816" name="Text Box 157">
              <a:extLst>
                <a:ext uri="{FF2B5EF4-FFF2-40B4-BE49-F238E27FC236}">
                  <a16:creationId xmlns:a16="http://schemas.microsoft.com/office/drawing/2014/main" id="{14B1769C-8875-A7BF-10A5-8A43D824D894}"/>
                </a:ext>
              </a:extLst>
            </p:cNvPr>
            <p:cNvSpPr txBox="1">
              <a:spLocks noChangeArrowheads="1"/>
            </p:cNvSpPr>
            <p:nvPr/>
          </p:nvSpPr>
          <p:spPr bwMode="auto">
            <a:xfrm>
              <a:off x="2484" y="2637"/>
              <a:ext cx="63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1100" b="1">
                  <a:solidFill>
                    <a:srgbClr val="FF0066"/>
                  </a:solidFill>
                  <a:ea typeface="標楷體" panose="02010601000101010101" pitchFamily="2" charset="-120"/>
                </a:rPr>
                <a:t>工作包</a:t>
              </a:r>
            </a:p>
          </p:txBody>
        </p:sp>
        <p:sp>
          <p:nvSpPr>
            <p:cNvPr id="58" name="矩形 57">
              <a:extLst>
                <a:ext uri="{FF2B5EF4-FFF2-40B4-BE49-F238E27FC236}">
                  <a16:creationId xmlns:a16="http://schemas.microsoft.com/office/drawing/2014/main" id="{7BCEF474-2E11-138F-F003-F7D1EAD8F475}"/>
                </a:ext>
              </a:extLst>
            </p:cNvPr>
            <p:cNvSpPr>
              <a:spLocks noChangeArrowheads="1"/>
            </p:cNvSpPr>
            <p:nvPr/>
          </p:nvSpPr>
          <p:spPr bwMode="auto">
            <a:xfrm>
              <a:off x="2484" y="1035"/>
              <a:ext cx="891" cy="243"/>
            </a:xfrm>
            <a:prstGeom prst="rect">
              <a:avLst/>
            </a:prstGeom>
            <a:solidFill>
              <a:srgbClr val="FF000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b="1" dirty="0">
                  <a:solidFill>
                    <a:schemeClr val="accent3"/>
                  </a:solidFill>
                  <a:latin typeface="+mn-lt"/>
                  <a:ea typeface="+mn-ea"/>
                </a:rPr>
                <a:t>專案</a:t>
              </a:r>
              <a:r>
                <a:rPr lang="en-US" altLang="zh-TW" sz="1200" b="1" dirty="0">
                  <a:solidFill>
                    <a:schemeClr val="accent3"/>
                  </a:solidFill>
                  <a:latin typeface="+mn-lt"/>
                  <a:ea typeface="+mn-ea"/>
                </a:rPr>
                <a:t>750Hrs</a:t>
              </a:r>
            </a:p>
          </p:txBody>
        </p:sp>
        <p:sp>
          <p:nvSpPr>
            <p:cNvPr id="59" name="矩形 58">
              <a:extLst>
                <a:ext uri="{FF2B5EF4-FFF2-40B4-BE49-F238E27FC236}">
                  <a16:creationId xmlns:a16="http://schemas.microsoft.com/office/drawing/2014/main" id="{4742E9E2-2456-95BD-0CC7-0814DBEBA377}"/>
                </a:ext>
              </a:extLst>
            </p:cNvPr>
            <p:cNvSpPr>
              <a:spLocks noChangeArrowheads="1"/>
            </p:cNvSpPr>
            <p:nvPr/>
          </p:nvSpPr>
          <p:spPr bwMode="auto">
            <a:xfrm>
              <a:off x="735" y="1440"/>
              <a:ext cx="855" cy="223"/>
            </a:xfrm>
            <a:prstGeom prst="rect">
              <a:avLst/>
            </a:prstGeom>
            <a:solidFill>
              <a:srgbClr val="000099"/>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b="1" dirty="0">
                  <a:solidFill>
                    <a:schemeClr val="accent3"/>
                  </a:solidFill>
                  <a:latin typeface="+mn-lt"/>
                  <a:ea typeface="+mn-ea"/>
                </a:rPr>
                <a:t>第一階段</a:t>
              </a:r>
              <a:r>
                <a:rPr lang="en-US" altLang="zh-TW" sz="1200" b="1" dirty="0">
                  <a:solidFill>
                    <a:schemeClr val="accent3"/>
                  </a:solidFill>
                  <a:latin typeface="+mn-lt"/>
                  <a:ea typeface="+mn-ea"/>
                </a:rPr>
                <a:t>80Hrs.</a:t>
              </a:r>
            </a:p>
          </p:txBody>
        </p:sp>
        <p:sp>
          <p:nvSpPr>
            <p:cNvPr id="60" name="矩形 59">
              <a:extLst>
                <a:ext uri="{FF2B5EF4-FFF2-40B4-BE49-F238E27FC236}">
                  <a16:creationId xmlns:a16="http://schemas.microsoft.com/office/drawing/2014/main" id="{77264B25-C92F-D843-6A2E-A7B07ADCBE6C}"/>
                </a:ext>
              </a:extLst>
            </p:cNvPr>
            <p:cNvSpPr>
              <a:spLocks noChangeArrowheads="1"/>
            </p:cNvSpPr>
            <p:nvPr/>
          </p:nvSpPr>
          <p:spPr bwMode="auto">
            <a:xfrm>
              <a:off x="1810" y="1440"/>
              <a:ext cx="855" cy="223"/>
            </a:xfrm>
            <a:prstGeom prst="rect">
              <a:avLst/>
            </a:prstGeom>
            <a:solidFill>
              <a:srgbClr val="000099"/>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b="1" dirty="0">
                  <a:solidFill>
                    <a:schemeClr val="accent3"/>
                  </a:solidFill>
                  <a:latin typeface="+mn-lt"/>
                  <a:ea typeface="+mn-ea"/>
                </a:rPr>
                <a:t>第二階段</a:t>
              </a:r>
              <a:r>
                <a:rPr lang="en-US" altLang="zh-TW" sz="1200" b="1" dirty="0">
                  <a:solidFill>
                    <a:schemeClr val="accent3"/>
                  </a:solidFill>
                  <a:latin typeface="+mn-lt"/>
                  <a:ea typeface="+mn-ea"/>
                </a:rPr>
                <a:t>250Hrs.</a:t>
              </a:r>
            </a:p>
          </p:txBody>
        </p:sp>
        <p:sp>
          <p:nvSpPr>
            <p:cNvPr id="62" name="矩形 61">
              <a:extLst>
                <a:ext uri="{FF2B5EF4-FFF2-40B4-BE49-F238E27FC236}">
                  <a16:creationId xmlns:a16="http://schemas.microsoft.com/office/drawing/2014/main" id="{479BA2E9-2E49-3BA4-324A-9E9B9C295E0B}"/>
                </a:ext>
              </a:extLst>
            </p:cNvPr>
            <p:cNvSpPr>
              <a:spLocks noChangeArrowheads="1"/>
            </p:cNvSpPr>
            <p:nvPr/>
          </p:nvSpPr>
          <p:spPr bwMode="auto">
            <a:xfrm>
              <a:off x="3243" y="1440"/>
              <a:ext cx="855" cy="223"/>
            </a:xfrm>
            <a:prstGeom prst="rect">
              <a:avLst/>
            </a:prstGeom>
            <a:solidFill>
              <a:srgbClr val="000099"/>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b="1" dirty="0">
                  <a:solidFill>
                    <a:schemeClr val="accent3"/>
                  </a:solidFill>
                  <a:latin typeface="+mn-lt"/>
                  <a:ea typeface="+mn-ea"/>
                </a:rPr>
                <a:t>第三階段</a:t>
              </a:r>
              <a:r>
                <a:rPr lang="en-US" altLang="zh-TW" sz="1200" b="1" dirty="0">
                  <a:solidFill>
                    <a:schemeClr val="accent3"/>
                  </a:solidFill>
                  <a:latin typeface="+mn-lt"/>
                  <a:ea typeface="+mn-ea"/>
                </a:rPr>
                <a:t>150Hrs.</a:t>
              </a:r>
            </a:p>
          </p:txBody>
        </p:sp>
        <p:sp>
          <p:nvSpPr>
            <p:cNvPr id="63" name="矩形 62">
              <a:extLst>
                <a:ext uri="{FF2B5EF4-FFF2-40B4-BE49-F238E27FC236}">
                  <a16:creationId xmlns:a16="http://schemas.microsoft.com/office/drawing/2014/main" id="{DDECCC35-A977-D732-A1DD-9BD22A9F0152}"/>
                </a:ext>
              </a:extLst>
            </p:cNvPr>
            <p:cNvSpPr/>
            <p:nvPr/>
          </p:nvSpPr>
          <p:spPr bwMode="auto">
            <a:xfrm>
              <a:off x="4563" y="1440"/>
              <a:ext cx="855" cy="225"/>
            </a:xfrm>
            <a:prstGeom prst="rect">
              <a:avLst/>
            </a:prstGeom>
            <a:solidFill>
              <a:srgbClr val="000099"/>
            </a:solidFill>
            <a:ln>
              <a:headEnd type="none" w="med" len="med"/>
              <a:tailEnd type="none" w="med" len="med"/>
            </a:ln>
            <a:effectLst>
              <a:glow rad="101600">
                <a:schemeClr val="accent2">
                  <a:satMod val="175000"/>
                  <a:alpha val="40000"/>
                </a:scheme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200" b="1" dirty="0">
                  <a:solidFill>
                    <a:schemeClr val="accent3"/>
                  </a:solidFill>
                </a:rPr>
                <a:t>子專案四</a:t>
              </a:r>
              <a:r>
                <a:rPr lang="en-US" altLang="zh-TW" sz="1200" b="1" dirty="0">
                  <a:solidFill>
                    <a:schemeClr val="accent3"/>
                  </a:solidFill>
                </a:rPr>
                <a:t>270Hrs.</a:t>
              </a:r>
            </a:p>
          </p:txBody>
        </p:sp>
        <p:sp>
          <p:nvSpPr>
            <p:cNvPr id="64" name="矩形 63">
              <a:extLst>
                <a:ext uri="{FF2B5EF4-FFF2-40B4-BE49-F238E27FC236}">
                  <a16:creationId xmlns:a16="http://schemas.microsoft.com/office/drawing/2014/main" id="{1714D47B-C282-2C46-99C4-074FB22C389E}"/>
                </a:ext>
              </a:extLst>
            </p:cNvPr>
            <p:cNvSpPr/>
            <p:nvPr/>
          </p:nvSpPr>
          <p:spPr bwMode="auto">
            <a:xfrm>
              <a:off x="858" y="1890"/>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200" b="1">
                  <a:solidFill>
                    <a:schemeClr val="tx1"/>
                  </a:solidFill>
                </a:rPr>
                <a:t>工作包</a:t>
              </a:r>
              <a:r>
                <a:rPr lang="en-US" altLang="zh-TW" sz="1200" b="1">
                  <a:solidFill>
                    <a:schemeClr val="tx1"/>
                  </a:solidFill>
                </a:rPr>
                <a:t>1.1 </a:t>
              </a:r>
            </a:p>
            <a:p>
              <a:pPr algn="ctr" eaLnBrk="1" hangingPunct="1">
                <a:defRPr/>
              </a:pPr>
              <a:r>
                <a:rPr lang="en-US" altLang="zh-TW" sz="1200" b="1">
                  <a:solidFill>
                    <a:schemeClr val="tx1"/>
                  </a:solidFill>
                </a:rPr>
                <a:t>80Hrs.</a:t>
              </a:r>
              <a:endParaRPr lang="en-US" altLang="zh-TW" sz="1200" b="1">
                <a:solidFill>
                  <a:srgbClr val="FFFFFF"/>
                </a:solidFill>
              </a:endParaRPr>
            </a:p>
          </p:txBody>
        </p:sp>
        <p:sp>
          <p:nvSpPr>
            <p:cNvPr id="65" name="矩形 64">
              <a:extLst>
                <a:ext uri="{FF2B5EF4-FFF2-40B4-BE49-F238E27FC236}">
                  <a16:creationId xmlns:a16="http://schemas.microsoft.com/office/drawing/2014/main" id="{ADF69C3E-ED02-F995-0902-6CC7D87FD907}"/>
                </a:ext>
              </a:extLst>
            </p:cNvPr>
            <p:cNvSpPr/>
            <p:nvPr/>
          </p:nvSpPr>
          <p:spPr bwMode="auto">
            <a:xfrm>
              <a:off x="2970" y="1890"/>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200" b="1">
                  <a:solidFill>
                    <a:schemeClr val="tx1"/>
                  </a:solidFill>
                </a:rPr>
                <a:t>工作包</a:t>
              </a:r>
              <a:r>
                <a:rPr lang="en-US" altLang="zh-TW" sz="1200" b="1">
                  <a:solidFill>
                    <a:schemeClr val="tx1"/>
                  </a:solidFill>
                </a:rPr>
                <a:t>3.1 </a:t>
              </a:r>
            </a:p>
            <a:p>
              <a:pPr algn="ctr" eaLnBrk="1" hangingPunct="1">
                <a:defRPr/>
              </a:pPr>
              <a:r>
                <a:rPr lang="en-US" altLang="zh-TW" sz="1200" b="1">
                  <a:solidFill>
                    <a:schemeClr val="tx1"/>
                  </a:solidFill>
                </a:rPr>
                <a:t>80Hrs.</a:t>
              </a:r>
            </a:p>
          </p:txBody>
        </p:sp>
        <p:sp>
          <p:nvSpPr>
            <p:cNvPr id="67" name="矩形 66">
              <a:extLst>
                <a:ext uri="{FF2B5EF4-FFF2-40B4-BE49-F238E27FC236}">
                  <a16:creationId xmlns:a16="http://schemas.microsoft.com/office/drawing/2014/main" id="{4F0A8291-96B7-1001-AE4D-02AE0F24FFFF}"/>
                </a:ext>
              </a:extLst>
            </p:cNvPr>
            <p:cNvSpPr/>
            <p:nvPr/>
          </p:nvSpPr>
          <p:spPr bwMode="auto">
            <a:xfrm>
              <a:off x="3690" y="1890"/>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200" b="1">
                  <a:solidFill>
                    <a:schemeClr val="tx1"/>
                  </a:solidFill>
                </a:rPr>
                <a:t>工作包</a:t>
              </a:r>
              <a:r>
                <a:rPr lang="en-US" altLang="zh-TW" sz="1200" b="1">
                  <a:solidFill>
                    <a:schemeClr val="tx1"/>
                  </a:solidFill>
                </a:rPr>
                <a:t>3.2 </a:t>
              </a:r>
            </a:p>
            <a:p>
              <a:pPr algn="ctr" eaLnBrk="1" hangingPunct="1">
                <a:defRPr/>
              </a:pPr>
              <a:r>
                <a:rPr lang="en-US" altLang="zh-TW" sz="1200" b="1">
                  <a:solidFill>
                    <a:schemeClr val="tx1"/>
                  </a:solidFill>
                </a:rPr>
                <a:t>70Hrs.</a:t>
              </a:r>
            </a:p>
          </p:txBody>
        </p:sp>
        <p:sp>
          <p:nvSpPr>
            <p:cNvPr id="69" name="矩形 68">
              <a:extLst>
                <a:ext uri="{FF2B5EF4-FFF2-40B4-BE49-F238E27FC236}">
                  <a16:creationId xmlns:a16="http://schemas.microsoft.com/office/drawing/2014/main" id="{71F94011-DBE9-8122-AAB3-B7435DE7CAEF}"/>
                </a:ext>
              </a:extLst>
            </p:cNvPr>
            <p:cNvSpPr/>
            <p:nvPr/>
          </p:nvSpPr>
          <p:spPr bwMode="auto">
            <a:xfrm>
              <a:off x="2469" y="2430"/>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200" b="1">
                  <a:solidFill>
                    <a:schemeClr val="tx1"/>
                  </a:solidFill>
                </a:rPr>
                <a:t>工作包</a:t>
              </a:r>
              <a:r>
                <a:rPr lang="en-US" altLang="zh-TW" sz="1200" b="1">
                  <a:solidFill>
                    <a:schemeClr val="tx1"/>
                  </a:solidFill>
                </a:rPr>
                <a:t>2.2.2</a:t>
              </a:r>
              <a:br>
                <a:rPr lang="en-US" altLang="zh-TW" sz="1200" b="1">
                  <a:solidFill>
                    <a:schemeClr val="tx1"/>
                  </a:solidFill>
                </a:rPr>
              </a:br>
              <a:r>
                <a:rPr lang="en-US" altLang="zh-TW" sz="1200" b="1">
                  <a:solidFill>
                    <a:schemeClr val="tx1"/>
                  </a:solidFill>
                </a:rPr>
                <a:t> 50Hrs.</a:t>
              </a:r>
            </a:p>
          </p:txBody>
        </p:sp>
        <p:sp>
          <p:nvSpPr>
            <p:cNvPr id="70" name="矩形 69">
              <a:extLst>
                <a:ext uri="{FF2B5EF4-FFF2-40B4-BE49-F238E27FC236}">
                  <a16:creationId xmlns:a16="http://schemas.microsoft.com/office/drawing/2014/main" id="{F600E360-6D9E-4A77-4AF2-EFED19BD673A}"/>
                </a:ext>
              </a:extLst>
            </p:cNvPr>
            <p:cNvSpPr/>
            <p:nvPr/>
          </p:nvSpPr>
          <p:spPr bwMode="auto">
            <a:xfrm>
              <a:off x="1044"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2.2.1.1  </a:t>
              </a:r>
            </a:p>
            <a:p>
              <a:pPr algn="ctr" eaLnBrk="1" hangingPunct="1">
                <a:defRPr/>
              </a:pPr>
              <a:r>
                <a:rPr lang="en-US" altLang="zh-TW" sz="1100" b="1">
                  <a:solidFill>
                    <a:schemeClr val="tx1"/>
                  </a:solidFill>
                </a:rPr>
                <a:t>60Hrs.</a:t>
              </a:r>
            </a:p>
          </p:txBody>
        </p:sp>
        <p:sp>
          <p:nvSpPr>
            <p:cNvPr id="71" name="矩形 70">
              <a:extLst>
                <a:ext uri="{FF2B5EF4-FFF2-40B4-BE49-F238E27FC236}">
                  <a16:creationId xmlns:a16="http://schemas.microsoft.com/office/drawing/2014/main" id="{DA7F8761-164C-4CAB-7C40-D4ACA0431E9B}"/>
                </a:ext>
              </a:extLst>
            </p:cNvPr>
            <p:cNvSpPr/>
            <p:nvPr/>
          </p:nvSpPr>
          <p:spPr bwMode="auto">
            <a:xfrm>
              <a:off x="5085"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4.2.2 </a:t>
              </a:r>
            </a:p>
            <a:p>
              <a:pPr algn="ctr" eaLnBrk="1" hangingPunct="1">
                <a:defRPr/>
              </a:pPr>
              <a:r>
                <a:rPr lang="en-US" altLang="zh-TW" sz="1100" b="1">
                  <a:solidFill>
                    <a:schemeClr val="tx1"/>
                  </a:solidFill>
                </a:rPr>
                <a:t>50Hrs.</a:t>
              </a:r>
            </a:p>
          </p:txBody>
        </p:sp>
        <p:sp>
          <p:nvSpPr>
            <p:cNvPr id="73" name="矩形 72">
              <a:extLst>
                <a:ext uri="{FF2B5EF4-FFF2-40B4-BE49-F238E27FC236}">
                  <a16:creationId xmlns:a16="http://schemas.microsoft.com/office/drawing/2014/main" id="{9FA0639E-13F3-86A2-0573-C02F247441DB}"/>
                </a:ext>
              </a:extLst>
            </p:cNvPr>
            <p:cNvSpPr/>
            <p:nvPr/>
          </p:nvSpPr>
          <p:spPr bwMode="auto">
            <a:xfrm>
              <a:off x="3066"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4.1.2 </a:t>
              </a:r>
            </a:p>
            <a:p>
              <a:pPr algn="ctr" eaLnBrk="1" hangingPunct="1">
                <a:defRPr/>
              </a:pPr>
              <a:r>
                <a:rPr lang="en-US" altLang="zh-TW" sz="1100" b="1">
                  <a:solidFill>
                    <a:schemeClr val="tx1"/>
                  </a:solidFill>
                </a:rPr>
                <a:t>30Hrs.</a:t>
              </a:r>
            </a:p>
          </p:txBody>
        </p:sp>
        <p:sp>
          <p:nvSpPr>
            <p:cNvPr id="74" name="矩形 73">
              <a:extLst>
                <a:ext uri="{FF2B5EF4-FFF2-40B4-BE49-F238E27FC236}">
                  <a16:creationId xmlns:a16="http://schemas.microsoft.com/office/drawing/2014/main" id="{58864540-6DD6-83E8-D94C-47FC4AD3C573}"/>
                </a:ext>
              </a:extLst>
            </p:cNvPr>
            <p:cNvSpPr/>
            <p:nvPr/>
          </p:nvSpPr>
          <p:spPr bwMode="auto">
            <a:xfrm>
              <a:off x="2406"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4.1.1 </a:t>
              </a:r>
            </a:p>
            <a:p>
              <a:pPr algn="ctr" eaLnBrk="1" hangingPunct="1">
                <a:defRPr/>
              </a:pPr>
              <a:r>
                <a:rPr lang="en-US" altLang="zh-TW" sz="1100" b="1">
                  <a:solidFill>
                    <a:schemeClr val="tx1"/>
                  </a:solidFill>
                </a:rPr>
                <a:t>70Hrs.</a:t>
              </a:r>
            </a:p>
          </p:txBody>
        </p:sp>
        <p:sp>
          <p:nvSpPr>
            <p:cNvPr id="75" name="矩形 74">
              <a:extLst>
                <a:ext uri="{FF2B5EF4-FFF2-40B4-BE49-F238E27FC236}">
                  <a16:creationId xmlns:a16="http://schemas.microsoft.com/office/drawing/2014/main" id="{D50A68B5-FAC4-4545-647B-2718840E824E}"/>
                </a:ext>
              </a:extLst>
            </p:cNvPr>
            <p:cNvSpPr/>
            <p:nvPr/>
          </p:nvSpPr>
          <p:spPr bwMode="auto">
            <a:xfrm>
              <a:off x="1698"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2.2.1.2 </a:t>
              </a:r>
            </a:p>
            <a:p>
              <a:pPr algn="ctr" eaLnBrk="1" hangingPunct="1">
                <a:defRPr/>
              </a:pPr>
              <a:r>
                <a:rPr lang="en-US" altLang="zh-TW" sz="1100" b="1">
                  <a:solidFill>
                    <a:schemeClr val="tx1"/>
                  </a:solidFill>
                </a:rPr>
                <a:t>40Hrs.</a:t>
              </a:r>
            </a:p>
          </p:txBody>
        </p:sp>
        <p:sp>
          <p:nvSpPr>
            <p:cNvPr id="76" name="矩形 75">
              <a:extLst>
                <a:ext uri="{FF2B5EF4-FFF2-40B4-BE49-F238E27FC236}">
                  <a16:creationId xmlns:a16="http://schemas.microsoft.com/office/drawing/2014/main" id="{B462E410-F6F8-F1AB-26A1-6B82E50A841E}"/>
                </a:ext>
              </a:extLst>
            </p:cNvPr>
            <p:cNvSpPr/>
            <p:nvPr/>
          </p:nvSpPr>
          <p:spPr bwMode="auto">
            <a:xfrm>
              <a:off x="4440"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4.2.1 </a:t>
              </a:r>
            </a:p>
            <a:p>
              <a:pPr algn="ctr" eaLnBrk="1" hangingPunct="1">
                <a:defRPr/>
              </a:pPr>
              <a:r>
                <a:rPr lang="en-US" altLang="zh-TW" sz="1100" b="1">
                  <a:solidFill>
                    <a:schemeClr val="tx1"/>
                  </a:solidFill>
                </a:rPr>
                <a:t>70Hrs.</a:t>
              </a:r>
            </a:p>
          </p:txBody>
        </p:sp>
        <p:sp>
          <p:nvSpPr>
            <p:cNvPr id="81" name="矩形 80">
              <a:extLst>
                <a:ext uri="{FF2B5EF4-FFF2-40B4-BE49-F238E27FC236}">
                  <a16:creationId xmlns:a16="http://schemas.microsoft.com/office/drawing/2014/main" id="{1E7BEAF9-254D-4F4B-74D6-427F9BE04DD9}"/>
                </a:ext>
              </a:extLst>
            </p:cNvPr>
            <p:cNvSpPr/>
            <p:nvPr/>
          </p:nvSpPr>
          <p:spPr bwMode="auto">
            <a:xfrm>
              <a:off x="3729" y="2962"/>
              <a:ext cx="609" cy="234"/>
            </a:xfrm>
            <a:prstGeom prst="rect">
              <a:avLst/>
            </a:prstGeom>
            <a:solidFill>
              <a:srgbClr val="99CC00"/>
            </a:solidFill>
            <a:ln>
              <a:headEnd type="none" w="med" len="med"/>
              <a:tailEnd type="none" w="med" len="med"/>
            </a:ln>
            <a:effectLst>
              <a:glow rad="139700">
                <a:srgbClr val="FF0000">
                  <a:alpha val="40000"/>
                </a:srgbClr>
              </a:glow>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r>
                <a:rPr lang="zh-TW" altLang="en-US" sz="1100" b="1">
                  <a:solidFill>
                    <a:schemeClr val="tx1"/>
                  </a:solidFill>
                </a:rPr>
                <a:t>工作包</a:t>
              </a:r>
              <a:r>
                <a:rPr lang="en-US" altLang="zh-TW" sz="1100" b="1">
                  <a:solidFill>
                    <a:schemeClr val="tx1"/>
                  </a:solidFill>
                </a:rPr>
                <a:t>4.1.3 </a:t>
              </a:r>
            </a:p>
            <a:p>
              <a:pPr algn="ctr" eaLnBrk="1" hangingPunct="1">
                <a:defRPr/>
              </a:pPr>
              <a:r>
                <a:rPr lang="en-US" altLang="zh-TW" sz="1100" b="1">
                  <a:solidFill>
                    <a:schemeClr val="tx1"/>
                  </a:solidFill>
                </a:rPr>
                <a:t>50Hrs.</a:t>
              </a:r>
            </a:p>
          </p:txBody>
        </p:sp>
        <p:sp>
          <p:nvSpPr>
            <p:cNvPr id="82" name="矩形 81">
              <a:extLst>
                <a:ext uri="{FF2B5EF4-FFF2-40B4-BE49-F238E27FC236}">
                  <a16:creationId xmlns:a16="http://schemas.microsoft.com/office/drawing/2014/main" id="{AF3DF520-751B-0E2A-314E-52D51A9ACBB1}"/>
                </a:ext>
              </a:extLst>
            </p:cNvPr>
            <p:cNvSpPr>
              <a:spLocks noChangeArrowheads="1"/>
            </p:cNvSpPr>
            <p:nvPr/>
          </p:nvSpPr>
          <p:spPr bwMode="auto">
            <a:xfrm>
              <a:off x="1591" y="1890"/>
              <a:ext cx="609" cy="234"/>
            </a:xfrm>
            <a:prstGeom prst="rect">
              <a:avLst/>
            </a:prstGeom>
            <a:solidFill>
              <a:srgbClr val="00808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dirty="0">
                  <a:solidFill>
                    <a:schemeClr val="lt1"/>
                  </a:solidFill>
                  <a:latin typeface="+mn-lt"/>
                  <a:ea typeface="+mn-ea"/>
                </a:rPr>
                <a:t>交付成果</a:t>
              </a:r>
              <a:r>
                <a:rPr lang="en-US" altLang="zh-TW" sz="1200" dirty="0">
                  <a:solidFill>
                    <a:schemeClr val="lt1"/>
                  </a:solidFill>
                  <a:latin typeface="+mn-lt"/>
                  <a:ea typeface="+mn-ea"/>
                </a:rPr>
                <a:t>2.1  </a:t>
              </a:r>
            </a:p>
            <a:p>
              <a:pPr algn="ctr" eaLnBrk="1" hangingPunct="1">
                <a:defRPr/>
              </a:pPr>
              <a:r>
                <a:rPr lang="en-US" altLang="zh-TW" sz="1200" dirty="0">
                  <a:solidFill>
                    <a:schemeClr val="lt1"/>
                  </a:solidFill>
                  <a:latin typeface="+mn-lt"/>
                  <a:ea typeface="+mn-ea"/>
                </a:rPr>
                <a:t>100Hrs.</a:t>
              </a:r>
            </a:p>
          </p:txBody>
        </p:sp>
        <p:sp>
          <p:nvSpPr>
            <p:cNvPr id="83" name="矩形 82">
              <a:extLst>
                <a:ext uri="{FF2B5EF4-FFF2-40B4-BE49-F238E27FC236}">
                  <a16:creationId xmlns:a16="http://schemas.microsoft.com/office/drawing/2014/main" id="{4F1C6E56-B8A3-E7C9-CE8C-24C68DFBF85C}"/>
                </a:ext>
              </a:extLst>
            </p:cNvPr>
            <p:cNvSpPr>
              <a:spLocks noChangeArrowheads="1"/>
            </p:cNvSpPr>
            <p:nvPr/>
          </p:nvSpPr>
          <p:spPr bwMode="auto">
            <a:xfrm>
              <a:off x="2251" y="1890"/>
              <a:ext cx="609" cy="234"/>
            </a:xfrm>
            <a:prstGeom prst="rect">
              <a:avLst/>
            </a:prstGeom>
            <a:solidFill>
              <a:srgbClr val="00808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dirty="0">
                  <a:solidFill>
                    <a:schemeClr val="lt1"/>
                  </a:solidFill>
                  <a:latin typeface="+mn-lt"/>
                  <a:ea typeface="+mn-ea"/>
                </a:rPr>
                <a:t>交付成果</a:t>
              </a:r>
              <a:r>
                <a:rPr lang="en-US" altLang="zh-TW" sz="1200" dirty="0">
                  <a:solidFill>
                    <a:schemeClr val="lt1"/>
                  </a:solidFill>
                  <a:latin typeface="+mn-lt"/>
                  <a:ea typeface="+mn-ea"/>
                </a:rPr>
                <a:t>2.2</a:t>
              </a:r>
            </a:p>
            <a:p>
              <a:pPr algn="ctr" eaLnBrk="1" hangingPunct="1">
                <a:defRPr/>
              </a:pPr>
              <a:r>
                <a:rPr lang="en-US" altLang="zh-TW" sz="1200" dirty="0">
                  <a:solidFill>
                    <a:schemeClr val="lt1"/>
                  </a:solidFill>
                  <a:latin typeface="+mn-lt"/>
                  <a:ea typeface="+mn-ea"/>
                </a:rPr>
                <a:t>150Hrs.</a:t>
              </a:r>
            </a:p>
          </p:txBody>
        </p:sp>
        <p:sp>
          <p:nvSpPr>
            <p:cNvPr id="84" name="矩形 83">
              <a:extLst>
                <a:ext uri="{FF2B5EF4-FFF2-40B4-BE49-F238E27FC236}">
                  <a16:creationId xmlns:a16="http://schemas.microsoft.com/office/drawing/2014/main" id="{976B1F42-7740-1A09-E086-1183EF50AA75}"/>
                </a:ext>
              </a:extLst>
            </p:cNvPr>
            <p:cNvSpPr>
              <a:spLocks noChangeArrowheads="1"/>
            </p:cNvSpPr>
            <p:nvPr/>
          </p:nvSpPr>
          <p:spPr bwMode="auto">
            <a:xfrm>
              <a:off x="1695" y="2430"/>
              <a:ext cx="609" cy="234"/>
            </a:xfrm>
            <a:prstGeom prst="rect">
              <a:avLst/>
            </a:prstGeom>
            <a:solidFill>
              <a:srgbClr val="00808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dirty="0">
                  <a:solidFill>
                    <a:schemeClr val="lt1"/>
                  </a:solidFill>
                  <a:latin typeface="+mn-lt"/>
                  <a:ea typeface="+mn-ea"/>
                </a:rPr>
                <a:t>交付成果</a:t>
              </a:r>
              <a:r>
                <a:rPr lang="en-US" altLang="zh-TW" sz="1200" dirty="0">
                  <a:solidFill>
                    <a:schemeClr val="lt1"/>
                  </a:solidFill>
                  <a:latin typeface="+mn-lt"/>
                  <a:ea typeface="+mn-ea"/>
                </a:rPr>
                <a:t>2.2.1 </a:t>
              </a:r>
            </a:p>
            <a:p>
              <a:pPr algn="ctr" eaLnBrk="1" hangingPunct="1">
                <a:defRPr/>
              </a:pPr>
              <a:r>
                <a:rPr lang="en-US" altLang="zh-TW" sz="1200" dirty="0">
                  <a:solidFill>
                    <a:schemeClr val="lt1"/>
                  </a:solidFill>
                  <a:latin typeface="+mn-lt"/>
                  <a:ea typeface="+mn-ea"/>
                </a:rPr>
                <a:t>100Hrs.</a:t>
              </a:r>
            </a:p>
          </p:txBody>
        </p:sp>
        <p:sp>
          <p:nvSpPr>
            <p:cNvPr id="76860" name="Rectangle 161">
              <a:extLst>
                <a:ext uri="{FF2B5EF4-FFF2-40B4-BE49-F238E27FC236}">
                  <a16:creationId xmlns:a16="http://schemas.microsoft.com/office/drawing/2014/main" id="{FDDB3F1D-C60D-8548-82BA-B44C90D0DE6C}"/>
                </a:ext>
              </a:extLst>
            </p:cNvPr>
            <p:cNvSpPr>
              <a:spLocks noChangeArrowheads="1"/>
            </p:cNvSpPr>
            <p:nvPr/>
          </p:nvSpPr>
          <p:spPr bwMode="auto">
            <a:xfrm>
              <a:off x="1035" y="2956"/>
              <a:ext cx="1278" cy="239"/>
            </a:xfrm>
            <a:prstGeom prst="rect">
              <a:avLst/>
            </a:prstGeom>
            <a:noFill/>
            <a:ln w="254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zh-TW" sz="2200" b="1">
                <a:solidFill>
                  <a:schemeClr val="tx1"/>
                </a:solidFill>
              </a:endParaRPr>
            </a:p>
          </p:txBody>
        </p:sp>
        <p:cxnSp>
          <p:nvCxnSpPr>
            <p:cNvPr id="76861" name="肘形接點 95">
              <a:extLst>
                <a:ext uri="{FF2B5EF4-FFF2-40B4-BE49-F238E27FC236}">
                  <a16:creationId xmlns:a16="http://schemas.microsoft.com/office/drawing/2014/main" id="{062ABD28-4140-175A-41A4-BE0389CB8887}"/>
                </a:ext>
              </a:extLst>
            </p:cNvPr>
            <p:cNvCxnSpPr>
              <a:cxnSpLocks noChangeShapeType="1"/>
            </p:cNvCxnSpPr>
            <p:nvPr/>
          </p:nvCxnSpPr>
          <p:spPr bwMode="auto">
            <a:xfrm rot="16200000" flipH="1">
              <a:off x="1852" y="2811"/>
              <a:ext cx="298" cy="3"/>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76862" name="Rectangle 170">
              <a:extLst>
                <a:ext uri="{FF2B5EF4-FFF2-40B4-BE49-F238E27FC236}">
                  <a16:creationId xmlns:a16="http://schemas.microsoft.com/office/drawing/2014/main" id="{7B55AEDC-C3FB-ADD4-AB4B-ACB82585351C}"/>
                </a:ext>
              </a:extLst>
            </p:cNvPr>
            <p:cNvSpPr>
              <a:spLocks noChangeArrowheads="1"/>
            </p:cNvSpPr>
            <p:nvPr/>
          </p:nvSpPr>
          <p:spPr bwMode="auto">
            <a:xfrm>
              <a:off x="2391" y="2958"/>
              <a:ext cx="3309" cy="240"/>
            </a:xfrm>
            <a:prstGeom prst="rect">
              <a:avLst/>
            </a:prstGeom>
            <a:noFill/>
            <a:ln w="254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zh-TW" sz="1100" b="1">
                <a:solidFill>
                  <a:schemeClr val="tx1"/>
                </a:solidFill>
              </a:endParaRPr>
            </a:p>
          </p:txBody>
        </p:sp>
        <p:cxnSp>
          <p:nvCxnSpPr>
            <p:cNvPr id="76863" name="肘形接點 108">
              <a:extLst>
                <a:ext uri="{FF2B5EF4-FFF2-40B4-BE49-F238E27FC236}">
                  <a16:creationId xmlns:a16="http://schemas.microsoft.com/office/drawing/2014/main" id="{BBCE6C6A-1D5C-6127-4BCD-43913E7D1DE0}"/>
                </a:ext>
              </a:extLst>
            </p:cNvPr>
            <p:cNvCxnSpPr>
              <a:cxnSpLocks noChangeShapeType="1"/>
            </p:cNvCxnSpPr>
            <p:nvPr/>
          </p:nvCxnSpPr>
          <p:spPr bwMode="auto">
            <a:xfrm rot="16200000" flipH="1">
              <a:off x="2511" y="2168"/>
              <a:ext cx="306" cy="218"/>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4" name="肘形接點 111">
              <a:extLst>
                <a:ext uri="{FF2B5EF4-FFF2-40B4-BE49-F238E27FC236}">
                  <a16:creationId xmlns:a16="http://schemas.microsoft.com/office/drawing/2014/main" id="{44337EC6-9C2C-FC55-F950-F4F0EA990AAF}"/>
                </a:ext>
              </a:extLst>
            </p:cNvPr>
            <p:cNvCxnSpPr>
              <a:cxnSpLocks noChangeShapeType="1"/>
            </p:cNvCxnSpPr>
            <p:nvPr/>
          </p:nvCxnSpPr>
          <p:spPr bwMode="auto">
            <a:xfrm rot="5400000">
              <a:off x="2124" y="1999"/>
              <a:ext cx="306" cy="556"/>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5" name="肘形接點 114">
              <a:extLst>
                <a:ext uri="{FF2B5EF4-FFF2-40B4-BE49-F238E27FC236}">
                  <a16:creationId xmlns:a16="http://schemas.microsoft.com/office/drawing/2014/main" id="{CF6DE14D-BB85-53CC-A1BE-52A6190B8ECE}"/>
                </a:ext>
              </a:extLst>
            </p:cNvPr>
            <p:cNvCxnSpPr>
              <a:cxnSpLocks noChangeShapeType="1"/>
            </p:cNvCxnSpPr>
            <p:nvPr/>
          </p:nvCxnSpPr>
          <p:spPr bwMode="auto">
            <a:xfrm rot="16200000" flipH="1">
              <a:off x="3879" y="328"/>
              <a:ext cx="162" cy="2062"/>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6" name="肘形接點 118">
              <a:extLst>
                <a:ext uri="{FF2B5EF4-FFF2-40B4-BE49-F238E27FC236}">
                  <a16:creationId xmlns:a16="http://schemas.microsoft.com/office/drawing/2014/main" id="{ECA02EFC-BFFB-A8D1-661A-1549059B5A95}"/>
                </a:ext>
              </a:extLst>
            </p:cNvPr>
            <p:cNvCxnSpPr>
              <a:cxnSpLocks noChangeShapeType="1"/>
            </p:cNvCxnSpPr>
            <p:nvPr/>
          </p:nvCxnSpPr>
          <p:spPr bwMode="auto">
            <a:xfrm rot="16200000" flipH="1">
              <a:off x="5078" y="1578"/>
              <a:ext cx="225" cy="399"/>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7" name="肘形接點 122">
              <a:extLst>
                <a:ext uri="{FF2B5EF4-FFF2-40B4-BE49-F238E27FC236}">
                  <a16:creationId xmlns:a16="http://schemas.microsoft.com/office/drawing/2014/main" id="{12B76934-5685-C97A-59E9-371FA4A8C97D}"/>
                </a:ext>
              </a:extLst>
            </p:cNvPr>
            <p:cNvCxnSpPr>
              <a:cxnSpLocks noChangeShapeType="1"/>
            </p:cNvCxnSpPr>
            <p:nvPr/>
          </p:nvCxnSpPr>
          <p:spPr bwMode="auto">
            <a:xfrm rot="5400000">
              <a:off x="4739" y="1638"/>
              <a:ext cx="225" cy="279"/>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8" name="肘形接點 126">
              <a:extLst>
                <a:ext uri="{FF2B5EF4-FFF2-40B4-BE49-F238E27FC236}">
                  <a16:creationId xmlns:a16="http://schemas.microsoft.com/office/drawing/2014/main" id="{102F7092-88C9-B466-7443-B94D63821DEE}"/>
                </a:ext>
              </a:extLst>
            </p:cNvPr>
            <p:cNvCxnSpPr>
              <a:cxnSpLocks noChangeShapeType="1"/>
            </p:cNvCxnSpPr>
            <p:nvPr/>
          </p:nvCxnSpPr>
          <p:spPr bwMode="auto">
            <a:xfrm rot="5400000">
              <a:off x="3292" y="1542"/>
              <a:ext cx="838" cy="2002"/>
            </a:xfrm>
            <a:prstGeom prst="bentConnector3">
              <a:avLst>
                <a:gd name="adj1" fmla="val 80083"/>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69" name="肘形接點 128">
              <a:extLst>
                <a:ext uri="{FF2B5EF4-FFF2-40B4-BE49-F238E27FC236}">
                  <a16:creationId xmlns:a16="http://schemas.microsoft.com/office/drawing/2014/main" id="{1EF9F6FC-7215-D9A6-0C82-BAC4951367BA}"/>
                </a:ext>
              </a:extLst>
            </p:cNvPr>
            <p:cNvCxnSpPr>
              <a:cxnSpLocks noChangeShapeType="1"/>
            </p:cNvCxnSpPr>
            <p:nvPr/>
          </p:nvCxnSpPr>
          <p:spPr bwMode="auto">
            <a:xfrm rot="5400000">
              <a:off x="3623" y="1872"/>
              <a:ext cx="838" cy="1341"/>
            </a:xfrm>
            <a:prstGeom prst="bentConnector3">
              <a:avLst>
                <a:gd name="adj1" fmla="val 80083"/>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0" name="肘形接點 130">
              <a:extLst>
                <a:ext uri="{FF2B5EF4-FFF2-40B4-BE49-F238E27FC236}">
                  <a16:creationId xmlns:a16="http://schemas.microsoft.com/office/drawing/2014/main" id="{5E7B1BF0-E7C3-DAD7-CAD6-5FD04A4DE8EF}"/>
                </a:ext>
              </a:extLst>
            </p:cNvPr>
            <p:cNvCxnSpPr>
              <a:cxnSpLocks noChangeShapeType="1"/>
            </p:cNvCxnSpPr>
            <p:nvPr/>
          </p:nvCxnSpPr>
          <p:spPr bwMode="auto">
            <a:xfrm rot="5400000">
              <a:off x="3954" y="2204"/>
              <a:ext cx="838" cy="678"/>
            </a:xfrm>
            <a:prstGeom prst="bentConnector3">
              <a:avLst>
                <a:gd name="adj1" fmla="val 80083"/>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1" name="肘形接點 132">
              <a:extLst>
                <a:ext uri="{FF2B5EF4-FFF2-40B4-BE49-F238E27FC236}">
                  <a16:creationId xmlns:a16="http://schemas.microsoft.com/office/drawing/2014/main" id="{2945A41C-D0B7-505B-3BEF-FC3FCB80E85D}"/>
                </a:ext>
              </a:extLst>
            </p:cNvPr>
            <p:cNvCxnSpPr>
              <a:cxnSpLocks noChangeShapeType="1"/>
            </p:cNvCxnSpPr>
            <p:nvPr/>
          </p:nvCxnSpPr>
          <p:spPr bwMode="auto">
            <a:xfrm rot="16200000" flipH="1">
              <a:off x="3219" y="988"/>
              <a:ext cx="162" cy="742"/>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2" name="肘形接點 134">
              <a:extLst>
                <a:ext uri="{FF2B5EF4-FFF2-40B4-BE49-F238E27FC236}">
                  <a16:creationId xmlns:a16="http://schemas.microsoft.com/office/drawing/2014/main" id="{C67B7814-270B-1035-E344-E2BEDA382B5B}"/>
                </a:ext>
              </a:extLst>
            </p:cNvPr>
            <p:cNvCxnSpPr>
              <a:cxnSpLocks noChangeShapeType="1"/>
            </p:cNvCxnSpPr>
            <p:nvPr/>
          </p:nvCxnSpPr>
          <p:spPr bwMode="auto">
            <a:xfrm rot="16200000" flipH="1">
              <a:off x="3720" y="1616"/>
              <a:ext cx="225" cy="324"/>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3" name="肘形接點 176">
              <a:extLst>
                <a:ext uri="{FF2B5EF4-FFF2-40B4-BE49-F238E27FC236}">
                  <a16:creationId xmlns:a16="http://schemas.microsoft.com/office/drawing/2014/main" id="{DB5A98E8-E9A7-3B81-C7CE-255258E1C352}"/>
                </a:ext>
              </a:extLst>
            </p:cNvPr>
            <p:cNvCxnSpPr>
              <a:cxnSpLocks noChangeShapeType="1"/>
            </p:cNvCxnSpPr>
            <p:nvPr/>
          </p:nvCxnSpPr>
          <p:spPr bwMode="auto">
            <a:xfrm rot="5400000">
              <a:off x="1953" y="1607"/>
              <a:ext cx="225" cy="342"/>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4" name="圖案 180">
              <a:extLst>
                <a:ext uri="{FF2B5EF4-FFF2-40B4-BE49-F238E27FC236}">
                  <a16:creationId xmlns:a16="http://schemas.microsoft.com/office/drawing/2014/main" id="{B9D7F79F-B243-9132-C871-C674C061020C}"/>
                </a:ext>
              </a:extLst>
            </p:cNvPr>
            <p:cNvCxnSpPr>
              <a:cxnSpLocks noChangeShapeType="1"/>
            </p:cNvCxnSpPr>
            <p:nvPr/>
          </p:nvCxnSpPr>
          <p:spPr bwMode="auto">
            <a:xfrm rot="16200000" flipH="1">
              <a:off x="2283" y="1619"/>
              <a:ext cx="225" cy="318"/>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5" name="肘形接點 186">
              <a:extLst>
                <a:ext uri="{FF2B5EF4-FFF2-40B4-BE49-F238E27FC236}">
                  <a16:creationId xmlns:a16="http://schemas.microsoft.com/office/drawing/2014/main" id="{05ACEF2F-206C-EDBE-7D74-F8A755547790}"/>
                </a:ext>
              </a:extLst>
            </p:cNvPr>
            <p:cNvCxnSpPr>
              <a:cxnSpLocks noChangeShapeType="1"/>
            </p:cNvCxnSpPr>
            <p:nvPr/>
          </p:nvCxnSpPr>
          <p:spPr bwMode="auto">
            <a:xfrm rot="5400000">
              <a:off x="2502" y="1013"/>
              <a:ext cx="162" cy="692"/>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6" name="圖案 188">
              <a:extLst>
                <a:ext uri="{FF2B5EF4-FFF2-40B4-BE49-F238E27FC236}">
                  <a16:creationId xmlns:a16="http://schemas.microsoft.com/office/drawing/2014/main" id="{8D6F9483-FF26-BCBC-EA58-8AAB0D28421E}"/>
                </a:ext>
              </a:extLst>
            </p:cNvPr>
            <p:cNvCxnSpPr>
              <a:cxnSpLocks noChangeShapeType="1"/>
            </p:cNvCxnSpPr>
            <p:nvPr/>
          </p:nvCxnSpPr>
          <p:spPr bwMode="auto">
            <a:xfrm rot="5400000">
              <a:off x="3360" y="1580"/>
              <a:ext cx="225" cy="396"/>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6877" name="肘形接點 207">
              <a:extLst>
                <a:ext uri="{FF2B5EF4-FFF2-40B4-BE49-F238E27FC236}">
                  <a16:creationId xmlns:a16="http://schemas.microsoft.com/office/drawing/2014/main" id="{E23329B8-608D-6E6F-CB39-DA8357733983}"/>
                </a:ext>
              </a:extLst>
            </p:cNvPr>
            <p:cNvCxnSpPr>
              <a:cxnSpLocks noChangeShapeType="1"/>
            </p:cNvCxnSpPr>
            <p:nvPr/>
          </p:nvCxnSpPr>
          <p:spPr bwMode="auto">
            <a:xfrm rot="5400000">
              <a:off x="4971" y="2543"/>
              <a:ext cx="838" cy="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61" name="矩形 60">
              <a:extLst>
                <a:ext uri="{FF2B5EF4-FFF2-40B4-BE49-F238E27FC236}">
                  <a16:creationId xmlns:a16="http://schemas.microsoft.com/office/drawing/2014/main" id="{76C534CA-BF14-9565-99F6-6D4A64276159}"/>
                </a:ext>
              </a:extLst>
            </p:cNvPr>
            <p:cNvSpPr>
              <a:spLocks noChangeArrowheads="1"/>
            </p:cNvSpPr>
            <p:nvPr/>
          </p:nvSpPr>
          <p:spPr bwMode="auto">
            <a:xfrm>
              <a:off x="4409" y="1890"/>
              <a:ext cx="609" cy="234"/>
            </a:xfrm>
            <a:prstGeom prst="rect">
              <a:avLst/>
            </a:prstGeom>
            <a:solidFill>
              <a:srgbClr val="00808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dirty="0">
                  <a:solidFill>
                    <a:srgbClr val="FFFFFF"/>
                  </a:solidFill>
                  <a:latin typeface="+mn-lt"/>
                  <a:ea typeface="+mn-ea"/>
                </a:rPr>
                <a:t>交付成果</a:t>
              </a:r>
              <a:r>
                <a:rPr lang="en-US" altLang="zh-TW" sz="1200" dirty="0">
                  <a:solidFill>
                    <a:srgbClr val="FFFFFF"/>
                  </a:solidFill>
                  <a:latin typeface="+mn-lt"/>
                  <a:ea typeface="+mn-ea"/>
                </a:rPr>
                <a:t>4.1 </a:t>
              </a:r>
            </a:p>
            <a:p>
              <a:pPr algn="ctr" eaLnBrk="1" hangingPunct="1">
                <a:defRPr/>
              </a:pPr>
              <a:r>
                <a:rPr lang="en-US" altLang="zh-TW" sz="1200" dirty="0">
                  <a:solidFill>
                    <a:srgbClr val="FFFFFF"/>
                  </a:solidFill>
                  <a:latin typeface="+mn-lt"/>
                  <a:ea typeface="+mn-ea"/>
                </a:rPr>
                <a:t>150Hrs.</a:t>
              </a:r>
            </a:p>
          </p:txBody>
        </p:sp>
        <p:sp>
          <p:nvSpPr>
            <p:cNvPr id="66" name="矩形 65">
              <a:extLst>
                <a:ext uri="{FF2B5EF4-FFF2-40B4-BE49-F238E27FC236}">
                  <a16:creationId xmlns:a16="http://schemas.microsoft.com/office/drawing/2014/main" id="{CD6731E8-F062-E088-A0C7-2B20E5CB45D8}"/>
                </a:ext>
              </a:extLst>
            </p:cNvPr>
            <p:cNvSpPr>
              <a:spLocks noChangeArrowheads="1"/>
            </p:cNvSpPr>
            <p:nvPr/>
          </p:nvSpPr>
          <p:spPr bwMode="auto">
            <a:xfrm>
              <a:off x="5085" y="1890"/>
              <a:ext cx="609" cy="234"/>
            </a:xfrm>
            <a:prstGeom prst="rect">
              <a:avLst/>
            </a:prstGeom>
            <a:solidFill>
              <a:srgbClr val="008080"/>
            </a:solidFill>
            <a:ln>
              <a:noFill/>
            </a:ln>
            <a:effectLst>
              <a:outerShdw blurRad="50800" dist="38100" dir="5400000" algn="t" rotWithShape="0">
                <a:srgbClr val="808080">
                  <a:alpha val="39998"/>
                </a:srgbClr>
              </a:outerShdw>
            </a:effectLst>
          </p:spPr>
          <p:txBody>
            <a:bodyPr wrap="none" anchor="ctr"/>
            <a:lstStyle/>
            <a:p>
              <a:pPr algn="ctr" eaLnBrk="1" hangingPunct="1">
                <a:defRPr/>
              </a:pPr>
              <a:r>
                <a:rPr lang="zh-TW" altLang="en-US" sz="1200" dirty="0">
                  <a:solidFill>
                    <a:srgbClr val="FFFFFF"/>
                  </a:solidFill>
                  <a:latin typeface="+mn-lt"/>
                  <a:ea typeface="+mn-ea"/>
                </a:rPr>
                <a:t>交付成果</a:t>
              </a:r>
              <a:r>
                <a:rPr lang="en-US" altLang="zh-TW" sz="1200" dirty="0">
                  <a:solidFill>
                    <a:srgbClr val="FFFFFF"/>
                  </a:solidFill>
                  <a:latin typeface="+mn-lt"/>
                  <a:ea typeface="+mn-ea"/>
                </a:rPr>
                <a:t>4.2 </a:t>
              </a:r>
            </a:p>
            <a:p>
              <a:pPr algn="ctr" eaLnBrk="1" hangingPunct="1">
                <a:defRPr/>
              </a:pPr>
              <a:r>
                <a:rPr lang="en-US" altLang="zh-TW" sz="1200" dirty="0">
                  <a:solidFill>
                    <a:srgbClr val="FFFFFF"/>
                  </a:solidFill>
                  <a:latin typeface="+mn-lt"/>
                  <a:ea typeface="+mn-ea"/>
                </a:rPr>
                <a:t>120Hrs.</a:t>
              </a:r>
            </a:p>
          </p:txBody>
        </p:sp>
      </p:grpSp>
      <p:sp>
        <p:nvSpPr>
          <p:cNvPr id="76805" name="Text Box 99">
            <a:extLst>
              <a:ext uri="{FF2B5EF4-FFF2-40B4-BE49-F238E27FC236}">
                <a16:creationId xmlns:a16="http://schemas.microsoft.com/office/drawing/2014/main" id="{5596294D-1977-FA58-10B2-AB86333E04C2}"/>
              </a:ext>
            </a:extLst>
          </p:cNvPr>
          <p:cNvSpPr txBox="1">
            <a:spLocks noChangeArrowheads="1"/>
          </p:cNvSpPr>
          <p:nvPr/>
        </p:nvSpPr>
        <p:spPr bwMode="auto">
          <a:xfrm>
            <a:off x="8301038" y="65532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lgn="r" eaLnBrk="1" hangingPunct="1">
              <a:spcBef>
                <a:spcPct val="0"/>
              </a:spcBef>
              <a:buClrTx/>
              <a:buSzTx/>
              <a:buFontTx/>
              <a:buNone/>
            </a:pPr>
            <a:r>
              <a:rPr lang="en-US" altLang="zh-TW" sz="1400">
                <a:solidFill>
                  <a:schemeClr val="tx1"/>
                </a:solidFill>
              </a:rPr>
              <a:t>12</a:t>
            </a:r>
          </a:p>
        </p:txBody>
      </p:sp>
      <p:sp>
        <p:nvSpPr>
          <p:cNvPr id="76806" name="投影片編號版面配置區 67">
            <a:extLst>
              <a:ext uri="{FF2B5EF4-FFF2-40B4-BE49-F238E27FC236}">
                <a16:creationId xmlns:a16="http://schemas.microsoft.com/office/drawing/2014/main" id="{276F4F6C-5825-9FB3-8F0B-624C328B34F4}"/>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B06B5C11-F43C-C34D-B31C-BBE1856C98FE}" type="slidenum">
              <a:rPr kumimoji="0" lang="en-US" altLang="zh-TW" sz="1000" smtClean="0">
                <a:solidFill>
                  <a:schemeClr val="tx1"/>
                </a:solidFill>
              </a:rPr>
              <a:pPr>
                <a:spcBef>
                  <a:spcPct val="0"/>
                </a:spcBef>
                <a:buClrTx/>
                <a:buSzTx/>
                <a:buFontTx/>
                <a:buNone/>
              </a:pPr>
              <a:t>57</a:t>
            </a:fld>
            <a:endParaRPr kumimoji="0" lang="en-US" altLang="zh-TW" sz="10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D7D4787D-5A99-922B-473D-C0C3D8561899}"/>
              </a:ext>
            </a:extLst>
          </p:cNvPr>
          <p:cNvSpPr>
            <a:spLocks noGrp="1" noChangeArrowheads="1"/>
          </p:cNvSpPr>
          <p:nvPr>
            <p:ph type="title"/>
          </p:nvPr>
        </p:nvSpPr>
        <p:spPr/>
        <p:txBody>
          <a:bodyPr/>
          <a:lstStyle/>
          <a:p>
            <a:pPr eaLnBrk="1" hangingPunct="1"/>
            <a:r>
              <a:rPr lang="zh-TW" altLang="en-US" sz="3000" b="1" u="sng">
                <a:solidFill>
                  <a:srgbClr val="1818FF"/>
                </a:solidFill>
                <a:latin typeface="華康粗圓體" pitchFamily="49" charset="-120"/>
                <a:ea typeface="華康粗圓體" pitchFamily="49" charset="-120"/>
              </a:rPr>
              <a:t>製作</a:t>
            </a:r>
            <a:r>
              <a:rPr lang="en-US" altLang="zh-TW" sz="3000" b="1" u="sng">
                <a:solidFill>
                  <a:srgbClr val="1818FF"/>
                </a:solidFill>
                <a:latin typeface="華康粗圓體" pitchFamily="49" charset="-120"/>
                <a:ea typeface="華康粗圓體" pitchFamily="49" charset="-120"/>
              </a:rPr>
              <a:t>WBS</a:t>
            </a:r>
            <a:r>
              <a:rPr lang="zh-TW" altLang="en-US" sz="3000" b="1" u="sng">
                <a:solidFill>
                  <a:srgbClr val="1818FF"/>
                </a:solidFill>
                <a:latin typeface="華康粗圓體" pitchFamily="49" charset="-120"/>
                <a:ea typeface="華康粗圓體" pitchFamily="49" charset="-120"/>
              </a:rPr>
              <a:t>的陷阱</a:t>
            </a:r>
          </a:p>
        </p:txBody>
      </p:sp>
      <p:sp>
        <p:nvSpPr>
          <p:cNvPr id="78850" name="Rectangle 3">
            <a:extLst>
              <a:ext uri="{FF2B5EF4-FFF2-40B4-BE49-F238E27FC236}">
                <a16:creationId xmlns:a16="http://schemas.microsoft.com/office/drawing/2014/main" id="{6A330D13-1654-0B10-09AC-B695C4FF8D82}"/>
              </a:ext>
            </a:extLst>
          </p:cNvPr>
          <p:cNvSpPr>
            <a:spLocks noGrp="1" noChangeArrowheads="1"/>
          </p:cNvSpPr>
          <p:nvPr>
            <p:ph type="body" idx="1"/>
          </p:nvPr>
        </p:nvSpPr>
        <p:spPr/>
        <p:txBody>
          <a:bodyPr/>
          <a:lstStyle/>
          <a:p>
            <a:pPr eaLnBrk="1" hangingPunct="1"/>
            <a:r>
              <a:rPr lang="zh-TW" altLang="en-US" b="1">
                <a:solidFill>
                  <a:srgbClr val="1818FF"/>
                </a:solidFill>
              </a:rPr>
              <a:t>不要分解得過於細微</a:t>
            </a:r>
          </a:p>
          <a:p>
            <a:pPr lvl="1" eaLnBrk="1" hangingPunct="1"/>
            <a:r>
              <a:rPr lang="zh-TW" altLang="en-US" b="1">
                <a:solidFill>
                  <a:srgbClr val="1818FF"/>
                </a:solidFill>
              </a:rPr>
              <a:t>勿超出您能管理的程度（太粗或太細）</a:t>
            </a:r>
          </a:p>
          <a:p>
            <a:pPr lvl="1" eaLnBrk="1" hangingPunct="1"/>
            <a:r>
              <a:rPr lang="zh-TW" altLang="en-US" b="1">
                <a:solidFill>
                  <a:srgbClr val="1818FF"/>
                </a:solidFill>
              </a:rPr>
              <a:t>考慮成本效益（值不值得）</a:t>
            </a:r>
          </a:p>
          <a:p>
            <a:pPr lvl="1" eaLnBrk="1" hangingPunct="1"/>
            <a:r>
              <a:rPr lang="zh-TW" altLang="en-US" b="1">
                <a:solidFill>
                  <a:srgbClr val="1818FF"/>
                </a:solidFill>
              </a:rPr>
              <a:t>分解過細會造成大量的文件製作</a:t>
            </a:r>
          </a:p>
          <a:p>
            <a:pPr lvl="1" eaLnBrk="1" hangingPunct="1"/>
            <a:endParaRPr lang="zh-TW" altLang="en-US" b="1">
              <a:solidFill>
                <a:srgbClr val="1818FF"/>
              </a:solidFill>
            </a:endParaRPr>
          </a:p>
          <a:p>
            <a:pPr eaLnBrk="1" hangingPunct="1"/>
            <a:r>
              <a:rPr lang="zh-TW" altLang="en-US" b="1">
                <a:solidFill>
                  <a:srgbClr val="1818FF"/>
                </a:solidFill>
              </a:rPr>
              <a:t>建議每一工作包的工期勿大於</a:t>
            </a:r>
            <a:r>
              <a:rPr lang="en-US" altLang="zh-TW" b="1">
                <a:solidFill>
                  <a:srgbClr val="1818FF"/>
                </a:solidFill>
              </a:rPr>
              <a:t>2</a:t>
            </a:r>
            <a:r>
              <a:rPr lang="zh-TW" altLang="en-US" b="1">
                <a:solidFill>
                  <a:srgbClr val="1818FF"/>
                </a:solidFill>
              </a:rPr>
              <a:t>週，勿小於</a:t>
            </a:r>
            <a:r>
              <a:rPr lang="en-US" altLang="zh-TW" b="1">
                <a:solidFill>
                  <a:srgbClr val="1818FF"/>
                </a:solidFill>
              </a:rPr>
              <a:t>1</a:t>
            </a:r>
            <a:r>
              <a:rPr lang="zh-TW" altLang="en-US" b="1">
                <a:solidFill>
                  <a:srgbClr val="1818FF"/>
                </a:solidFill>
              </a:rPr>
              <a:t>天</a:t>
            </a:r>
          </a:p>
        </p:txBody>
      </p:sp>
      <p:sp>
        <p:nvSpPr>
          <p:cNvPr id="78851" name="投影片編號版面配置區 5">
            <a:extLst>
              <a:ext uri="{FF2B5EF4-FFF2-40B4-BE49-F238E27FC236}">
                <a16:creationId xmlns:a16="http://schemas.microsoft.com/office/drawing/2014/main" id="{7D145331-7A8B-BB26-B620-4035EF75936E}"/>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2748A4A6-6DB2-AE4B-BA2C-561955990B89}" type="slidenum">
              <a:rPr kumimoji="0" lang="en-US" altLang="zh-TW" sz="1000" smtClean="0">
                <a:solidFill>
                  <a:schemeClr val="tx1"/>
                </a:solidFill>
              </a:rPr>
              <a:pPr>
                <a:spcBef>
                  <a:spcPct val="0"/>
                </a:spcBef>
                <a:buClrTx/>
                <a:buSzTx/>
                <a:buFontTx/>
                <a:buNone/>
              </a:pPr>
              <a:t>58</a:t>
            </a:fld>
            <a:endParaRPr kumimoji="0" lang="en-US" altLang="zh-TW" sz="100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DBD26D99-328A-69A8-52E6-AEC4545C037A}"/>
              </a:ext>
            </a:extLst>
          </p:cNvPr>
          <p:cNvSpPr txBox="1">
            <a:spLocks noChangeArrowheads="1"/>
          </p:cNvSpPr>
          <p:nvPr/>
        </p:nvSpPr>
        <p:spPr bwMode="auto">
          <a:xfrm>
            <a:off x="1219200" y="21336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需求評估</a:t>
            </a:r>
          </a:p>
        </p:txBody>
      </p:sp>
      <p:sp>
        <p:nvSpPr>
          <p:cNvPr id="79874" name="Text Box 3">
            <a:extLst>
              <a:ext uri="{FF2B5EF4-FFF2-40B4-BE49-F238E27FC236}">
                <a16:creationId xmlns:a16="http://schemas.microsoft.com/office/drawing/2014/main" id="{3B18740D-9D77-F0B4-0FE8-E2D5405B586F}"/>
              </a:ext>
            </a:extLst>
          </p:cNvPr>
          <p:cNvSpPr txBox="1">
            <a:spLocks noChangeArrowheads="1"/>
          </p:cNvSpPr>
          <p:nvPr/>
        </p:nvSpPr>
        <p:spPr bwMode="auto">
          <a:xfrm>
            <a:off x="4229100" y="1219200"/>
            <a:ext cx="6858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p>
        </p:txBody>
      </p:sp>
      <p:sp>
        <p:nvSpPr>
          <p:cNvPr id="79875" name="Text Box 4">
            <a:extLst>
              <a:ext uri="{FF2B5EF4-FFF2-40B4-BE49-F238E27FC236}">
                <a16:creationId xmlns:a16="http://schemas.microsoft.com/office/drawing/2014/main" id="{3BEE9AB8-67B9-FD1E-9C54-86B2C48EBA20}"/>
              </a:ext>
            </a:extLst>
          </p:cNvPr>
          <p:cNvSpPr txBox="1">
            <a:spLocks noChangeArrowheads="1"/>
          </p:cNvSpPr>
          <p:nvPr/>
        </p:nvSpPr>
        <p:spPr bwMode="auto">
          <a:xfrm>
            <a:off x="2590800" y="21336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r>
              <a:rPr lang="zh-TW" altLang="en-US" sz="1400">
                <a:solidFill>
                  <a:schemeClr val="tx1"/>
                </a:solidFill>
                <a:latin typeface="Times New Roman" panose="02020603050405020304" pitchFamily="18" charset="0"/>
              </a:rPr>
              <a:t>規劃</a:t>
            </a:r>
          </a:p>
        </p:txBody>
      </p:sp>
      <p:sp>
        <p:nvSpPr>
          <p:cNvPr id="79876" name="Text Box 5">
            <a:extLst>
              <a:ext uri="{FF2B5EF4-FFF2-40B4-BE49-F238E27FC236}">
                <a16:creationId xmlns:a16="http://schemas.microsoft.com/office/drawing/2014/main" id="{BF919C82-1B71-DB65-DB15-C291DBC12F87}"/>
              </a:ext>
            </a:extLst>
          </p:cNvPr>
          <p:cNvSpPr txBox="1">
            <a:spLocks noChangeArrowheads="1"/>
          </p:cNvSpPr>
          <p:nvPr/>
        </p:nvSpPr>
        <p:spPr bwMode="auto">
          <a:xfrm>
            <a:off x="3962400" y="2133600"/>
            <a:ext cx="9906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r>
              <a:rPr lang="zh-TW" altLang="en-US" sz="1400">
                <a:solidFill>
                  <a:schemeClr val="tx1"/>
                </a:solidFill>
                <a:latin typeface="Times New Roman" panose="02020603050405020304" pitchFamily="18" charset="0"/>
              </a:rPr>
              <a:t>導入</a:t>
            </a:r>
          </a:p>
        </p:txBody>
      </p:sp>
      <p:sp>
        <p:nvSpPr>
          <p:cNvPr id="79877" name="Text Box 6">
            <a:extLst>
              <a:ext uri="{FF2B5EF4-FFF2-40B4-BE49-F238E27FC236}">
                <a16:creationId xmlns:a16="http://schemas.microsoft.com/office/drawing/2014/main" id="{B13487A9-AD4A-4F52-A81A-19FBF157E2CF}"/>
              </a:ext>
            </a:extLst>
          </p:cNvPr>
          <p:cNvSpPr txBox="1">
            <a:spLocks noChangeArrowheads="1"/>
          </p:cNvSpPr>
          <p:nvPr/>
        </p:nvSpPr>
        <p:spPr bwMode="auto">
          <a:xfrm>
            <a:off x="1447800" y="2667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公司內需評估</a:t>
            </a:r>
          </a:p>
        </p:txBody>
      </p:sp>
      <p:sp>
        <p:nvSpPr>
          <p:cNvPr id="79878" name="Text Box 7">
            <a:extLst>
              <a:ext uri="{FF2B5EF4-FFF2-40B4-BE49-F238E27FC236}">
                <a16:creationId xmlns:a16="http://schemas.microsoft.com/office/drawing/2014/main" id="{715321E3-1183-82E6-1227-667EBAE95674}"/>
              </a:ext>
            </a:extLst>
          </p:cNvPr>
          <p:cNvSpPr txBox="1">
            <a:spLocks noChangeArrowheads="1"/>
          </p:cNvSpPr>
          <p:nvPr/>
        </p:nvSpPr>
        <p:spPr bwMode="auto">
          <a:xfrm>
            <a:off x="5486400" y="2133600"/>
            <a:ext cx="9906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r>
              <a:rPr lang="zh-TW" altLang="en-US" sz="1400">
                <a:solidFill>
                  <a:schemeClr val="tx1"/>
                </a:solidFill>
                <a:latin typeface="Times New Roman" panose="02020603050405020304" pitchFamily="18" charset="0"/>
              </a:rPr>
              <a:t>上線</a:t>
            </a:r>
          </a:p>
        </p:txBody>
      </p:sp>
      <p:sp>
        <p:nvSpPr>
          <p:cNvPr id="79879" name="Line 8">
            <a:extLst>
              <a:ext uri="{FF2B5EF4-FFF2-40B4-BE49-F238E27FC236}">
                <a16:creationId xmlns:a16="http://schemas.microsoft.com/office/drawing/2014/main" id="{91F8EB19-0056-6740-EBCD-70C90B3272DC}"/>
              </a:ext>
            </a:extLst>
          </p:cNvPr>
          <p:cNvSpPr>
            <a:spLocks noChangeShapeType="1"/>
          </p:cNvSpPr>
          <p:nvPr/>
        </p:nvSpPr>
        <p:spPr bwMode="auto">
          <a:xfrm>
            <a:off x="1676400" y="1752600"/>
            <a:ext cx="533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0" name="Line 9">
            <a:extLst>
              <a:ext uri="{FF2B5EF4-FFF2-40B4-BE49-F238E27FC236}">
                <a16:creationId xmlns:a16="http://schemas.microsoft.com/office/drawing/2014/main" id="{47E7378A-D54E-F379-7654-16F8234ADF1A}"/>
              </a:ext>
            </a:extLst>
          </p:cNvPr>
          <p:cNvSpPr>
            <a:spLocks noChangeShapeType="1"/>
          </p:cNvSpPr>
          <p:nvPr/>
        </p:nvSpPr>
        <p:spPr bwMode="auto">
          <a:xfrm>
            <a:off x="16764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1" name="Line 10">
            <a:extLst>
              <a:ext uri="{FF2B5EF4-FFF2-40B4-BE49-F238E27FC236}">
                <a16:creationId xmlns:a16="http://schemas.microsoft.com/office/drawing/2014/main" id="{629B81FF-F58B-1C74-57E8-48DA6AF1FF5A}"/>
              </a:ext>
            </a:extLst>
          </p:cNvPr>
          <p:cNvSpPr>
            <a:spLocks noChangeShapeType="1"/>
          </p:cNvSpPr>
          <p:nvPr/>
        </p:nvSpPr>
        <p:spPr bwMode="auto">
          <a:xfrm>
            <a:off x="29718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2" name="Line 11">
            <a:extLst>
              <a:ext uri="{FF2B5EF4-FFF2-40B4-BE49-F238E27FC236}">
                <a16:creationId xmlns:a16="http://schemas.microsoft.com/office/drawing/2014/main" id="{107357D7-933F-FE16-673E-2EBE1C95C274}"/>
              </a:ext>
            </a:extLst>
          </p:cNvPr>
          <p:cNvSpPr>
            <a:spLocks noChangeShapeType="1"/>
          </p:cNvSpPr>
          <p:nvPr/>
        </p:nvSpPr>
        <p:spPr bwMode="auto">
          <a:xfrm>
            <a:off x="42672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3" name="Line 12">
            <a:extLst>
              <a:ext uri="{FF2B5EF4-FFF2-40B4-BE49-F238E27FC236}">
                <a16:creationId xmlns:a16="http://schemas.microsoft.com/office/drawing/2014/main" id="{6257BCB2-3658-9957-8EA9-FF01093B0054}"/>
              </a:ext>
            </a:extLst>
          </p:cNvPr>
          <p:cNvSpPr>
            <a:spLocks noChangeShapeType="1"/>
          </p:cNvSpPr>
          <p:nvPr/>
        </p:nvSpPr>
        <p:spPr bwMode="auto">
          <a:xfrm>
            <a:off x="5715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4" name="Text Box 13">
            <a:extLst>
              <a:ext uri="{FF2B5EF4-FFF2-40B4-BE49-F238E27FC236}">
                <a16:creationId xmlns:a16="http://schemas.microsoft.com/office/drawing/2014/main" id="{76B8CB6B-7D7F-061A-85B8-F4188925BB7C}"/>
              </a:ext>
            </a:extLst>
          </p:cNvPr>
          <p:cNvSpPr txBox="1">
            <a:spLocks noChangeArrowheads="1"/>
          </p:cNvSpPr>
          <p:nvPr/>
        </p:nvSpPr>
        <p:spPr bwMode="auto">
          <a:xfrm>
            <a:off x="1447800" y="3429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功能需求評估</a:t>
            </a:r>
          </a:p>
        </p:txBody>
      </p:sp>
      <p:sp>
        <p:nvSpPr>
          <p:cNvPr id="79885" name="Text Box 14">
            <a:extLst>
              <a:ext uri="{FF2B5EF4-FFF2-40B4-BE49-F238E27FC236}">
                <a16:creationId xmlns:a16="http://schemas.microsoft.com/office/drawing/2014/main" id="{79EB9EF4-B8CE-C456-CF6D-926D6069A669}"/>
              </a:ext>
            </a:extLst>
          </p:cNvPr>
          <p:cNvSpPr txBox="1">
            <a:spLocks noChangeArrowheads="1"/>
          </p:cNvSpPr>
          <p:nvPr/>
        </p:nvSpPr>
        <p:spPr bwMode="auto">
          <a:xfrm>
            <a:off x="1447800" y="4267200"/>
            <a:ext cx="12192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風險</a:t>
            </a:r>
            <a:r>
              <a:rPr lang="en-US" altLang="zh-TW" sz="1400">
                <a:solidFill>
                  <a:schemeClr val="tx1"/>
                </a:solidFill>
                <a:latin typeface="Times New Roman" panose="02020603050405020304" pitchFamily="18" charset="0"/>
              </a:rPr>
              <a:t>,</a:t>
            </a:r>
            <a:r>
              <a:rPr lang="zh-TW" altLang="en-US" sz="1400">
                <a:solidFill>
                  <a:schemeClr val="tx1"/>
                </a:solidFill>
                <a:latin typeface="Times New Roman" panose="02020603050405020304" pitchFamily="18" charset="0"/>
              </a:rPr>
              <a:t>時程</a:t>
            </a:r>
            <a:r>
              <a:rPr lang="en-US" altLang="zh-TW" sz="1400">
                <a:solidFill>
                  <a:schemeClr val="tx1"/>
                </a:solidFill>
                <a:latin typeface="Times New Roman" panose="02020603050405020304" pitchFamily="18" charset="0"/>
              </a:rPr>
              <a:t>,</a:t>
            </a:r>
            <a:r>
              <a:rPr lang="zh-TW" altLang="en-US" sz="1400">
                <a:solidFill>
                  <a:schemeClr val="tx1"/>
                </a:solidFill>
                <a:latin typeface="Times New Roman" panose="02020603050405020304" pitchFamily="18" charset="0"/>
              </a:rPr>
              <a:t>預算</a:t>
            </a:r>
            <a:r>
              <a:rPr lang="en-US" altLang="zh-TW" sz="1400">
                <a:solidFill>
                  <a:schemeClr val="tx1"/>
                </a:solidFill>
                <a:latin typeface="Times New Roman" panose="02020603050405020304" pitchFamily="18" charset="0"/>
              </a:rPr>
              <a:t>,</a:t>
            </a:r>
            <a:r>
              <a:rPr lang="zh-TW" altLang="en-US" sz="1400">
                <a:solidFill>
                  <a:schemeClr val="tx1"/>
                </a:solidFill>
                <a:latin typeface="Times New Roman" panose="02020603050405020304" pitchFamily="18" charset="0"/>
              </a:rPr>
              <a:t>成本評估</a:t>
            </a:r>
          </a:p>
        </p:txBody>
      </p:sp>
      <p:sp>
        <p:nvSpPr>
          <p:cNvPr id="79886" name="Text Box 15">
            <a:extLst>
              <a:ext uri="{FF2B5EF4-FFF2-40B4-BE49-F238E27FC236}">
                <a16:creationId xmlns:a16="http://schemas.microsoft.com/office/drawing/2014/main" id="{701131A7-631F-23D6-32DF-F28B5AC41A32}"/>
              </a:ext>
            </a:extLst>
          </p:cNvPr>
          <p:cNvSpPr txBox="1">
            <a:spLocks noChangeArrowheads="1"/>
          </p:cNvSpPr>
          <p:nvPr/>
        </p:nvSpPr>
        <p:spPr bwMode="auto">
          <a:xfrm>
            <a:off x="1447800" y="50292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供應商評估</a:t>
            </a:r>
          </a:p>
        </p:txBody>
      </p:sp>
      <p:sp>
        <p:nvSpPr>
          <p:cNvPr id="79887" name="Line 16">
            <a:extLst>
              <a:ext uri="{FF2B5EF4-FFF2-40B4-BE49-F238E27FC236}">
                <a16:creationId xmlns:a16="http://schemas.microsoft.com/office/drawing/2014/main" id="{3DBE475D-E114-EE6D-FE52-2DF1A25342DB}"/>
              </a:ext>
            </a:extLst>
          </p:cNvPr>
          <p:cNvSpPr>
            <a:spLocks noChangeShapeType="1"/>
          </p:cNvSpPr>
          <p:nvPr/>
        </p:nvSpPr>
        <p:spPr bwMode="auto">
          <a:xfrm>
            <a:off x="1295400" y="2438400"/>
            <a:ext cx="0" cy="2895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8" name="Line 17">
            <a:extLst>
              <a:ext uri="{FF2B5EF4-FFF2-40B4-BE49-F238E27FC236}">
                <a16:creationId xmlns:a16="http://schemas.microsoft.com/office/drawing/2014/main" id="{131E2765-CF3A-1D44-325A-99007B51B693}"/>
              </a:ext>
            </a:extLst>
          </p:cNvPr>
          <p:cNvSpPr>
            <a:spLocks noChangeShapeType="1"/>
          </p:cNvSpPr>
          <p:nvPr/>
        </p:nvSpPr>
        <p:spPr bwMode="auto">
          <a:xfrm>
            <a:off x="1295400" y="5334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89" name="Line 18">
            <a:extLst>
              <a:ext uri="{FF2B5EF4-FFF2-40B4-BE49-F238E27FC236}">
                <a16:creationId xmlns:a16="http://schemas.microsoft.com/office/drawing/2014/main" id="{CE70D29C-9520-900E-7A05-B373C67B0BD5}"/>
              </a:ext>
            </a:extLst>
          </p:cNvPr>
          <p:cNvSpPr>
            <a:spLocks noChangeShapeType="1"/>
          </p:cNvSpPr>
          <p:nvPr/>
        </p:nvSpPr>
        <p:spPr bwMode="auto">
          <a:xfrm>
            <a:off x="1295400" y="4572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0" name="Line 19">
            <a:extLst>
              <a:ext uri="{FF2B5EF4-FFF2-40B4-BE49-F238E27FC236}">
                <a16:creationId xmlns:a16="http://schemas.microsoft.com/office/drawing/2014/main" id="{D97F4644-79B8-1CBE-9D0B-21EEE61AC930}"/>
              </a:ext>
            </a:extLst>
          </p:cNvPr>
          <p:cNvSpPr>
            <a:spLocks noChangeShapeType="1"/>
          </p:cNvSpPr>
          <p:nvPr/>
        </p:nvSpPr>
        <p:spPr bwMode="auto">
          <a:xfrm>
            <a:off x="12954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1" name="Line 20">
            <a:extLst>
              <a:ext uri="{FF2B5EF4-FFF2-40B4-BE49-F238E27FC236}">
                <a16:creationId xmlns:a16="http://schemas.microsoft.com/office/drawing/2014/main" id="{6CBAF637-92A2-783D-7F2C-02CA125B78EB}"/>
              </a:ext>
            </a:extLst>
          </p:cNvPr>
          <p:cNvSpPr>
            <a:spLocks noChangeShapeType="1"/>
          </p:cNvSpPr>
          <p:nvPr/>
        </p:nvSpPr>
        <p:spPr bwMode="auto">
          <a:xfrm>
            <a:off x="1295400" y="2971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2" name="Text Box 21">
            <a:extLst>
              <a:ext uri="{FF2B5EF4-FFF2-40B4-BE49-F238E27FC236}">
                <a16:creationId xmlns:a16="http://schemas.microsoft.com/office/drawing/2014/main" id="{34A275EF-2FE8-36CF-0A30-6D9824ABF9AC}"/>
              </a:ext>
            </a:extLst>
          </p:cNvPr>
          <p:cNvSpPr txBox="1">
            <a:spLocks noChangeArrowheads="1"/>
          </p:cNvSpPr>
          <p:nvPr/>
        </p:nvSpPr>
        <p:spPr bwMode="auto">
          <a:xfrm>
            <a:off x="2895600" y="2667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公司未來流程架構</a:t>
            </a:r>
          </a:p>
        </p:txBody>
      </p:sp>
      <p:sp>
        <p:nvSpPr>
          <p:cNvPr id="79893" name="Text Box 22">
            <a:extLst>
              <a:ext uri="{FF2B5EF4-FFF2-40B4-BE49-F238E27FC236}">
                <a16:creationId xmlns:a16="http://schemas.microsoft.com/office/drawing/2014/main" id="{C35882B4-4CE1-8DAE-217B-EEC952B0FC2C}"/>
              </a:ext>
            </a:extLst>
          </p:cNvPr>
          <p:cNvSpPr txBox="1">
            <a:spLocks noChangeArrowheads="1"/>
          </p:cNvSpPr>
          <p:nvPr/>
        </p:nvSpPr>
        <p:spPr bwMode="auto">
          <a:xfrm>
            <a:off x="2895600" y="3429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系統規格架構</a:t>
            </a:r>
          </a:p>
        </p:txBody>
      </p:sp>
      <p:sp>
        <p:nvSpPr>
          <p:cNvPr id="79894" name="Text Box 23">
            <a:extLst>
              <a:ext uri="{FF2B5EF4-FFF2-40B4-BE49-F238E27FC236}">
                <a16:creationId xmlns:a16="http://schemas.microsoft.com/office/drawing/2014/main" id="{FE92C7B3-A1C5-90BF-9011-3E0DAE96D4AD}"/>
              </a:ext>
            </a:extLst>
          </p:cNvPr>
          <p:cNvSpPr txBox="1">
            <a:spLocks noChangeArrowheads="1"/>
          </p:cNvSpPr>
          <p:nvPr/>
        </p:nvSpPr>
        <p:spPr bwMode="auto">
          <a:xfrm>
            <a:off x="2895600" y="42672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軟硬體架構</a:t>
            </a:r>
          </a:p>
        </p:txBody>
      </p:sp>
      <p:sp>
        <p:nvSpPr>
          <p:cNvPr id="79895" name="Text Box 24">
            <a:extLst>
              <a:ext uri="{FF2B5EF4-FFF2-40B4-BE49-F238E27FC236}">
                <a16:creationId xmlns:a16="http://schemas.microsoft.com/office/drawing/2014/main" id="{96B8D6B5-607E-0079-A961-C8A051B9C118}"/>
              </a:ext>
            </a:extLst>
          </p:cNvPr>
          <p:cNvSpPr txBox="1">
            <a:spLocks noChangeArrowheads="1"/>
          </p:cNvSpPr>
          <p:nvPr/>
        </p:nvSpPr>
        <p:spPr bwMode="auto">
          <a:xfrm>
            <a:off x="2895600" y="50292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廠商簽約</a:t>
            </a:r>
          </a:p>
        </p:txBody>
      </p:sp>
      <p:sp>
        <p:nvSpPr>
          <p:cNvPr id="79896" name="Line 25">
            <a:extLst>
              <a:ext uri="{FF2B5EF4-FFF2-40B4-BE49-F238E27FC236}">
                <a16:creationId xmlns:a16="http://schemas.microsoft.com/office/drawing/2014/main" id="{803B6E8B-A904-88C4-EA53-3394A7E69785}"/>
              </a:ext>
            </a:extLst>
          </p:cNvPr>
          <p:cNvSpPr>
            <a:spLocks noChangeShapeType="1"/>
          </p:cNvSpPr>
          <p:nvPr/>
        </p:nvSpPr>
        <p:spPr bwMode="auto">
          <a:xfrm>
            <a:off x="2743200" y="24384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7" name="Line 26">
            <a:extLst>
              <a:ext uri="{FF2B5EF4-FFF2-40B4-BE49-F238E27FC236}">
                <a16:creationId xmlns:a16="http://schemas.microsoft.com/office/drawing/2014/main" id="{254E9ACD-3681-718D-9F6F-C2EE6E022B64}"/>
              </a:ext>
            </a:extLst>
          </p:cNvPr>
          <p:cNvSpPr>
            <a:spLocks noChangeShapeType="1"/>
          </p:cNvSpPr>
          <p:nvPr/>
        </p:nvSpPr>
        <p:spPr bwMode="auto">
          <a:xfrm>
            <a:off x="2743200" y="5181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8" name="Line 27">
            <a:extLst>
              <a:ext uri="{FF2B5EF4-FFF2-40B4-BE49-F238E27FC236}">
                <a16:creationId xmlns:a16="http://schemas.microsoft.com/office/drawing/2014/main" id="{5C9CF44F-494F-3FF4-48D5-43BCE74FDACE}"/>
              </a:ext>
            </a:extLst>
          </p:cNvPr>
          <p:cNvSpPr>
            <a:spLocks noChangeShapeType="1"/>
          </p:cNvSpPr>
          <p:nvPr/>
        </p:nvSpPr>
        <p:spPr bwMode="auto">
          <a:xfrm>
            <a:off x="2743200" y="4572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899" name="Line 28">
            <a:extLst>
              <a:ext uri="{FF2B5EF4-FFF2-40B4-BE49-F238E27FC236}">
                <a16:creationId xmlns:a16="http://schemas.microsoft.com/office/drawing/2014/main" id="{CC3D604B-2FAC-3DBC-76FE-0143586B8955}"/>
              </a:ext>
            </a:extLst>
          </p:cNvPr>
          <p:cNvSpPr>
            <a:spLocks noChangeShapeType="1"/>
          </p:cNvSpPr>
          <p:nvPr/>
        </p:nvSpPr>
        <p:spPr bwMode="auto">
          <a:xfrm>
            <a:off x="27432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0" name="Line 29">
            <a:extLst>
              <a:ext uri="{FF2B5EF4-FFF2-40B4-BE49-F238E27FC236}">
                <a16:creationId xmlns:a16="http://schemas.microsoft.com/office/drawing/2014/main" id="{5E4BF790-A968-18D2-83AF-6CB53C7CF43A}"/>
              </a:ext>
            </a:extLst>
          </p:cNvPr>
          <p:cNvSpPr>
            <a:spLocks noChangeShapeType="1"/>
          </p:cNvSpPr>
          <p:nvPr/>
        </p:nvSpPr>
        <p:spPr bwMode="auto">
          <a:xfrm>
            <a:off x="2743200" y="2971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1" name="Text Box 30">
            <a:extLst>
              <a:ext uri="{FF2B5EF4-FFF2-40B4-BE49-F238E27FC236}">
                <a16:creationId xmlns:a16="http://schemas.microsoft.com/office/drawing/2014/main" id="{FDF4CA4F-DF1A-1BB5-E2D4-6A4932DF2320}"/>
              </a:ext>
            </a:extLst>
          </p:cNvPr>
          <p:cNvSpPr txBox="1">
            <a:spLocks noChangeArrowheads="1"/>
          </p:cNvSpPr>
          <p:nvPr/>
        </p:nvSpPr>
        <p:spPr bwMode="auto">
          <a:xfrm>
            <a:off x="4267200" y="2667000"/>
            <a:ext cx="10668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專案</a:t>
            </a:r>
            <a:r>
              <a:rPr lang="en-US" altLang="zh-TW" sz="1400">
                <a:solidFill>
                  <a:schemeClr val="tx1"/>
                </a:solidFill>
                <a:latin typeface="Times New Roman" panose="02020603050405020304" pitchFamily="18" charset="0"/>
              </a:rPr>
              <a:t>KICKOFF</a:t>
            </a:r>
          </a:p>
        </p:txBody>
      </p:sp>
      <p:sp>
        <p:nvSpPr>
          <p:cNvPr id="79902" name="Text Box 31">
            <a:extLst>
              <a:ext uri="{FF2B5EF4-FFF2-40B4-BE49-F238E27FC236}">
                <a16:creationId xmlns:a16="http://schemas.microsoft.com/office/drawing/2014/main" id="{1CC0D50C-1E49-BA20-8245-00AC53C07C90}"/>
              </a:ext>
            </a:extLst>
          </p:cNvPr>
          <p:cNvSpPr txBox="1">
            <a:spLocks noChangeArrowheads="1"/>
          </p:cNvSpPr>
          <p:nvPr/>
        </p:nvSpPr>
        <p:spPr bwMode="auto">
          <a:xfrm>
            <a:off x="4267200" y="33528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需求訪談</a:t>
            </a:r>
          </a:p>
        </p:txBody>
      </p:sp>
      <p:sp>
        <p:nvSpPr>
          <p:cNvPr id="79903" name="Text Box 32">
            <a:extLst>
              <a:ext uri="{FF2B5EF4-FFF2-40B4-BE49-F238E27FC236}">
                <a16:creationId xmlns:a16="http://schemas.microsoft.com/office/drawing/2014/main" id="{B2059919-A6DB-2986-8C0D-90CB33D67F0A}"/>
              </a:ext>
            </a:extLst>
          </p:cNvPr>
          <p:cNvSpPr txBox="1">
            <a:spLocks noChangeArrowheads="1"/>
          </p:cNvSpPr>
          <p:nvPr/>
        </p:nvSpPr>
        <p:spPr bwMode="auto">
          <a:xfrm>
            <a:off x="4267200" y="3810000"/>
            <a:ext cx="12192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流程資源盤點</a:t>
            </a:r>
          </a:p>
        </p:txBody>
      </p:sp>
      <p:sp>
        <p:nvSpPr>
          <p:cNvPr id="79904" name="Text Box 33">
            <a:extLst>
              <a:ext uri="{FF2B5EF4-FFF2-40B4-BE49-F238E27FC236}">
                <a16:creationId xmlns:a16="http://schemas.microsoft.com/office/drawing/2014/main" id="{42E890FE-4B09-D92E-A20C-112D51B59784}"/>
              </a:ext>
            </a:extLst>
          </p:cNvPr>
          <p:cNvSpPr txBox="1">
            <a:spLocks noChangeArrowheads="1"/>
          </p:cNvSpPr>
          <p:nvPr/>
        </p:nvSpPr>
        <p:spPr bwMode="auto">
          <a:xfrm>
            <a:off x="4267200" y="44958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人員訓練</a:t>
            </a:r>
          </a:p>
        </p:txBody>
      </p:sp>
      <p:sp>
        <p:nvSpPr>
          <p:cNvPr id="79905" name="Line 34">
            <a:extLst>
              <a:ext uri="{FF2B5EF4-FFF2-40B4-BE49-F238E27FC236}">
                <a16:creationId xmlns:a16="http://schemas.microsoft.com/office/drawing/2014/main" id="{D2F129E2-B137-E9DF-5733-FF5DEFA0C46D}"/>
              </a:ext>
            </a:extLst>
          </p:cNvPr>
          <p:cNvSpPr>
            <a:spLocks noChangeShapeType="1"/>
          </p:cNvSpPr>
          <p:nvPr/>
        </p:nvSpPr>
        <p:spPr bwMode="auto">
          <a:xfrm>
            <a:off x="4114800" y="24384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6" name="Line 35">
            <a:extLst>
              <a:ext uri="{FF2B5EF4-FFF2-40B4-BE49-F238E27FC236}">
                <a16:creationId xmlns:a16="http://schemas.microsoft.com/office/drawing/2014/main" id="{B0D951C9-CA19-EE52-CD0D-B7F1F8F89952}"/>
              </a:ext>
            </a:extLst>
          </p:cNvPr>
          <p:cNvSpPr>
            <a:spLocks noChangeShapeType="1"/>
          </p:cNvSpPr>
          <p:nvPr/>
        </p:nvSpPr>
        <p:spPr bwMode="auto">
          <a:xfrm>
            <a:off x="4114800" y="6248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7" name="Line 36">
            <a:extLst>
              <a:ext uri="{FF2B5EF4-FFF2-40B4-BE49-F238E27FC236}">
                <a16:creationId xmlns:a16="http://schemas.microsoft.com/office/drawing/2014/main" id="{258F6859-B4A5-8D02-8886-42EAAA083A70}"/>
              </a:ext>
            </a:extLst>
          </p:cNvPr>
          <p:cNvSpPr>
            <a:spLocks noChangeShapeType="1"/>
          </p:cNvSpPr>
          <p:nvPr/>
        </p:nvSpPr>
        <p:spPr bwMode="auto">
          <a:xfrm>
            <a:off x="4114800" y="46482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8" name="Line 37">
            <a:extLst>
              <a:ext uri="{FF2B5EF4-FFF2-40B4-BE49-F238E27FC236}">
                <a16:creationId xmlns:a16="http://schemas.microsoft.com/office/drawing/2014/main" id="{0644F577-133F-C7AA-1D25-7DBE77C2D32B}"/>
              </a:ext>
            </a:extLst>
          </p:cNvPr>
          <p:cNvSpPr>
            <a:spLocks noChangeShapeType="1"/>
          </p:cNvSpPr>
          <p:nvPr/>
        </p:nvSpPr>
        <p:spPr bwMode="auto">
          <a:xfrm>
            <a:off x="4114800" y="35052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09" name="Line 38">
            <a:extLst>
              <a:ext uri="{FF2B5EF4-FFF2-40B4-BE49-F238E27FC236}">
                <a16:creationId xmlns:a16="http://schemas.microsoft.com/office/drawing/2014/main" id="{B4B123E0-BB57-82E9-A43D-4D723B245F89}"/>
              </a:ext>
            </a:extLst>
          </p:cNvPr>
          <p:cNvSpPr>
            <a:spLocks noChangeShapeType="1"/>
          </p:cNvSpPr>
          <p:nvPr/>
        </p:nvSpPr>
        <p:spPr bwMode="auto">
          <a:xfrm>
            <a:off x="4114800" y="2971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10" name="Text Box 39">
            <a:extLst>
              <a:ext uri="{FF2B5EF4-FFF2-40B4-BE49-F238E27FC236}">
                <a16:creationId xmlns:a16="http://schemas.microsoft.com/office/drawing/2014/main" id="{8FEC4878-0247-8C2A-1241-C466C4247CE9}"/>
              </a:ext>
            </a:extLst>
          </p:cNvPr>
          <p:cNvSpPr txBox="1">
            <a:spLocks noChangeArrowheads="1"/>
          </p:cNvSpPr>
          <p:nvPr/>
        </p:nvSpPr>
        <p:spPr bwMode="auto">
          <a:xfrm>
            <a:off x="4267200" y="49530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BPR</a:t>
            </a:r>
            <a:r>
              <a:rPr lang="zh-TW" altLang="en-US" sz="1400">
                <a:solidFill>
                  <a:schemeClr val="tx1"/>
                </a:solidFill>
                <a:latin typeface="Times New Roman" panose="02020603050405020304" pitchFamily="18" charset="0"/>
              </a:rPr>
              <a:t>進行</a:t>
            </a:r>
          </a:p>
        </p:txBody>
      </p:sp>
      <p:sp>
        <p:nvSpPr>
          <p:cNvPr id="79911" name="Text Box 40">
            <a:extLst>
              <a:ext uri="{FF2B5EF4-FFF2-40B4-BE49-F238E27FC236}">
                <a16:creationId xmlns:a16="http://schemas.microsoft.com/office/drawing/2014/main" id="{35F361B1-444F-17B2-4940-8622AD075CF0}"/>
              </a:ext>
            </a:extLst>
          </p:cNvPr>
          <p:cNvSpPr txBox="1">
            <a:spLocks noChangeArrowheads="1"/>
          </p:cNvSpPr>
          <p:nvPr/>
        </p:nvSpPr>
        <p:spPr bwMode="auto">
          <a:xfrm>
            <a:off x="4267200" y="54102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客製化開發測試</a:t>
            </a:r>
          </a:p>
        </p:txBody>
      </p:sp>
      <p:sp>
        <p:nvSpPr>
          <p:cNvPr id="79912" name="Text Box 41">
            <a:extLst>
              <a:ext uri="{FF2B5EF4-FFF2-40B4-BE49-F238E27FC236}">
                <a16:creationId xmlns:a16="http://schemas.microsoft.com/office/drawing/2014/main" id="{A6930D88-F8F6-555C-D282-80C8AA867D31}"/>
              </a:ext>
            </a:extLst>
          </p:cNvPr>
          <p:cNvSpPr txBox="1">
            <a:spLocks noChangeArrowheads="1"/>
          </p:cNvSpPr>
          <p:nvPr/>
        </p:nvSpPr>
        <p:spPr bwMode="auto">
          <a:xfrm>
            <a:off x="4267200" y="6096000"/>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上線模擬</a:t>
            </a:r>
          </a:p>
        </p:txBody>
      </p:sp>
      <p:sp>
        <p:nvSpPr>
          <p:cNvPr id="79913" name="Text Box 42">
            <a:extLst>
              <a:ext uri="{FF2B5EF4-FFF2-40B4-BE49-F238E27FC236}">
                <a16:creationId xmlns:a16="http://schemas.microsoft.com/office/drawing/2014/main" id="{4E415FF1-EE37-A57D-2F06-8794521D62E7}"/>
              </a:ext>
            </a:extLst>
          </p:cNvPr>
          <p:cNvSpPr txBox="1">
            <a:spLocks noChangeArrowheads="1"/>
          </p:cNvSpPr>
          <p:nvPr/>
        </p:nvSpPr>
        <p:spPr bwMode="auto">
          <a:xfrm>
            <a:off x="5791200" y="2667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r>
              <a:rPr lang="zh-TW" altLang="en-US" sz="1400">
                <a:solidFill>
                  <a:schemeClr val="tx1"/>
                </a:solidFill>
                <a:latin typeface="Times New Roman" panose="02020603050405020304" pitchFamily="18" charset="0"/>
              </a:rPr>
              <a:t>正式上線</a:t>
            </a:r>
          </a:p>
        </p:txBody>
      </p:sp>
      <p:sp>
        <p:nvSpPr>
          <p:cNvPr id="79914" name="Text Box 43">
            <a:extLst>
              <a:ext uri="{FF2B5EF4-FFF2-40B4-BE49-F238E27FC236}">
                <a16:creationId xmlns:a16="http://schemas.microsoft.com/office/drawing/2014/main" id="{9B05C7CF-1873-4743-6225-C0AEC9580805}"/>
              </a:ext>
            </a:extLst>
          </p:cNvPr>
          <p:cNvSpPr txBox="1">
            <a:spLocks noChangeArrowheads="1"/>
          </p:cNvSpPr>
          <p:nvPr/>
        </p:nvSpPr>
        <p:spPr bwMode="auto">
          <a:xfrm>
            <a:off x="5791200" y="3429000"/>
            <a:ext cx="914400" cy="52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系統功能修正</a:t>
            </a:r>
          </a:p>
        </p:txBody>
      </p:sp>
      <p:sp>
        <p:nvSpPr>
          <p:cNvPr id="79915" name="Text Box 44">
            <a:extLst>
              <a:ext uri="{FF2B5EF4-FFF2-40B4-BE49-F238E27FC236}">
                <a16:creationId xmlns:a16="http://schemas.microsoft.com/office/drawing/2014/main" id="{94453A4E-F15B-1D3D-456E-C5ED78CADF0C}"/>
              </a:ext>
            </a:extLst>
          </p:cNvPr>
          <p:cNvSpPr txBox="1">
            <a:spLocks noChangeArrowheads="1"/>
          </p:cNvSpPr>
          <p:nvPr/>
        </p:nvSpPr>
        <p:spPr bwMode="auto">
          <a:xfrm>
            <a:off x="5791200" y="4410075"/>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功能驗收</a:t>
            </a:r>
          </a:p>
        </p:txBody>
      </p:sp>
      <p:sp>
        <p:nvSpPr>
          <p:cNvPr id="79916" name="Line 45">
            <a:extLst>
              <a:ext uri="{FF2B5EF4-FFF2-40B4-BE49-F238E27FC236}">
                <a16:creationId xmlns:a16="http://schemas.microsoft.com/office/drawing/2014/main" id="{BC128D2A-395F-F42D-4F25-6EC2D932B221}"/>
              </a:ext>
            </a:extLst>
          </p:cNvPr>
          <p:cNvSpPr>
            <a:spLocks noChangeShapeType="1"/>
          </p:cNvSpPr>
          <p:nvPr/>
        </p:nvSpPr>
        <p:spPr bwMode="auto">
          <a:xfrm>
            <a:off x="5638800" y="4572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17" name="Line 46">
            <a:extLst>
              <a:ext uri="{FF2B5EF4-FFF2-40B4-BE49-F238E27FC236}">
                <a16:creationId xmlns:a16="http://schemas.microsoft.com/office/drawing/2014/main" id="{B0D6F000-CE17-276A-D59C-03350F78F832}"/>
              </a:ext>
            </a:extLst>
          </p:cNvPr>
          <p:cNvSpPr>
            <a:spLocks noChangeShapeType="1"/>
          </p:cNvSpPr>
          <p:nvPr/>
        </p:nvSpPr>
        <p:spPr bwMode="auto">
          <a:xfrm>
            <a:off x="56388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18" name="Line 47">
            <a:extLst>
              <a:ext uri="{FF2B5EF4-FFF2-40B4-BE49-F238E27FC236}">
                <a16:creationId xmlns:a16="http://schemas.microsoft.com/office/drawing/2014/main" id="{6751E6A4-A06C-D3B0-4C19-73B493AA344C}"/>
              </a:ext>
            </a:extLst>
          </p:cNvPr>
          <p:cNvSpPr>
            <a:spLocks noChangeShapeType="1"/>
          </p:cNvSpPr>
          <p:nvPr/>
        </p:nvSpPr>
        <p:spPr bwMode="auto">
          <a:xfrm>
            <a:off x="5638800" y="2971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19" name="Line 48">
            <a:extLst>
              <a:ext uri="{FF2B5EF4-FFF2-40B4-BE49-F238E27FC236}">
                <a16:creationId xmlns:a16="http://schemas.microsoft.com/office/drawing/2014/main" id="{1414F3DF-B034-5F93-B3F4-FCD16C733F43}"/>
              </a:ext>
            </a:extLst>
          </p:cNvPr>
          <p:cNvSpPr>
            <a:spLocks noChangeShapeType="1"/>
          </p:cNvSpPr>
          <p:nvPr/>
        </p:nvSpPr>
        <p:spPr bwMode="auto">
          <a:xfrm>
            <a:off x="5638800" y="2438400"/>
            <a:ext cx="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20" name="Text Box 49">
            <a:extLst>
              <a:ext uri="{FF2B5EF4-FFF2-40B4-BE49-F238E27FC236}">
                <a16:creationId xmlns:a16="http://schemas.microsoft.com/office/drawing/2014/main" id="{54A692DA-9BEA-B0D8-3581-62E23EED58CC}"/>
              </a:ext>
            </a:extLst>
          </p:cNvPr>
          <p:cNvSpPr txBox="1">
            <a:spLocks noChangeArrowheads="1"/>
          </p:cNvSpPr>
          <p:nvPr/>
        </p:nvSpPr>
        <p:spPr bwMode="auto">
          <a:xfrm>
            <a:off x="6781800" y="2133600"/>
            <a:ext cx="10668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a:solidFill>
                  <a:schemeClr val="tx1"/>
                </a:solidFill>
                <a:latin typeface="Times New Roman" panose="02020603050405020304" pitchFamily="18" charset="0"/>
              </a:rPr>
              <a:t>ERP</a:t>
            </a:r>
            <a:r>
              <a:rPr lang="zh-TW" altLang="en-US" sz="1400">
                <a:solidFill>
                  <a:schemeClr val="tx1"/>
                </a:solidFill>
                <a:latin typeface="Times New Roman" panose="02020603050405020304" pitchFamily="18" charset="0"/>
              </a:rPr>
              <a:t>結案</a:t>
            </a:r>
          </a:p>
        </p:txBody>
      </p:sp>
      <p:sp>
        <p:nvSpPr>
          <p:cNvPr id="79921" name="Line 50">
            <a:extLst>
              <a:ext uri="{FF2B5EF4-FFF2-40B4-BE49-F238E27FC236}">
                <a16:creationId xmlns:a16="http://schemas.microsoft.com/office/drawing/2014/main" id="{EC8F9F56-85B5-BF6E-FB22-B937FBB10541}"/>
              </a:ext>
            </a:extLst>
          </p:cNvPr>
          <p:cNvSpPr>
            <a:spLocks noChangeShapeType="1"/>
          </p:cNvSpPr>
          <p:nvPr/>
        </p:nvSpPr>
        <p:spPr bwMode="auto">
          <a:xfrm>
            <a:off x="70104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22" name="Text Box 51">
            <a:extLst>
              <a:ext uri="{FF2B5EF4-FFF2-40B4-BE49-F238E27FC236}">
                <a16:creationId xmlns:a16="http://schemas.microsoft.com/office/drawing/2014/main" id="{952B8E42-5804-169E-F771-AC28C6511929}"/>
              </a:ext>
            </a:extLst>
          </p:cNvPr>
          <p:cNvSpPr txBox="1">
            <a:spLocks noChangeArrowheads="1"/>
          </p:cNvSpPr>
          <p:nvPr/>
        </p:nvSpPr>
        <p:spPr bwMode="auto">
          <a:xfrm>
            <a:off x="7086600" y="2809875"/>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績效考核</a:t>
            </a:r>
          </a:p>
        </p:txBody>
      </p:sp>
      <p:sp>
        <p:nvSpPr>
          <p:cNvPr id="79923" name="Text Box 52">
            <a:extLst>
              <a:ext uri="{FF2B5EF4-FFF2-40B4-BE49-F238E27FC236}">
                <a16:creationId xmlns:a16="http://schemas.microsoft.com/office/drawing/2014/main" id="{3CA2A69E-8331-ACD6-443C-A9F511733E4E}"/>
              </a:ext>
            </a:extLst>
          </p:cNvPr>
          <p:cNvSpPr txBox="1">
            <a:spLocks noChangeArrowheads="1"/>
          </p:cNvSpPr>
          <p:nvPr/>
        </p:nvSpPr>
        <p:spPr bwMode="auto">
          <a:xfrm>
            <a:off x="7086600" y="3495675"/>
            <a:ext cx="914400"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zh-TW" altLang="en-US" sz="1400">
                <a:solidFill>
                  <a:schemeClr val="tx1"/>
                </a:solidFill>
                <a:latin typeface="Times New Roman" panose="02020603050405020304" pitchFamily="18" charset="0"/>
              </a:rPr>
              <a:t>專案結案</a:t>
            </a:r>
          </a:p>
        </p:txBody>
      </p:sp>
      <p:sp>
        <p:nvSpPr>
          <p:cNvPr id="79924" name="Line 53">
            <a:extLst>
              <a:ext uri="{FF2B5EF4-FFF2-40B4-BE49-F238E27FC236}">
                <a16:creationId xmlns:a16="http://schemas.microsoft.com/office/drawing/2014/main" id="{FD3BCB9F-6616-08A2-A127-6B508CC2DCA2}"/>
              </a:ext>
            </a:extLst>
          </p:cNvPr>
          <p:cNvSpPr>
            <a:spLocks noChangeShapeType="1"/>
          </p:cNvSpPr>
          <p:nvPr/>
        </p:nvSpPr>
        <p:spPr bwMode="auto">
          <a:xfrm>
            <a:off x="69342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25" name="Line 54">
            <a:extLst>
              <a:ext uri="{FF2B5EF4-FFF2-40B4-BE49-F238E27FC236}">
                <a16:creationId xmlns:a16="http://schemas.microsoft.com/office/drawing/2014/main" id="{CABD4CFF-2D54-F95F-BD07-24ECDF09225C}"/>
              </a:ext>
            </a:extLst>
          </p:cNvPr>
          <p:cNvSpPr>
            <a:spLocks noChangeShapeType="1"/>
          </p:cNvSpPr>
          <p:nvPr/>
        </p:nvSpPr>
        <p:spPr bwMode="auto">
          <a:xfrm>
            <a:off x="6934200" y="2971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26" name="Line 55">
            <a:extLst>
              <a:ext uri="{FF2B5EF4-FFF2-40B4-BE49-F238E27FC236}">
                <a16:creationId xmlns:a16="http://schemas.microsoft.com/office/drawing/2014/main" id="{4DB6B779-ECA4-6EE4-0B33-F69FFF622CB2}"/>
              </a:ext>
            </a:extLst>
          </p:cNvPr>
          <p:cNvSpPr>
            <a:spLocks noChangeShapeType="1"/>
          </p:cNvSpPr>
          <p:nvPr/>
        </p:nvSpPr>
        <p:spPr bwMode="auto">
          <a:xfrm>
            <a:off x="6934200" y="24384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27" name="Text Box 56">
            <a:extLst>
              <a:ext uri="{FF2B5EF4-FFF2-40B4-BE49-F238E27FC236}">
                <a16:creationId xmlns:a16="http://schemas.microsoft.com/office/drawing/2014/main" id="{894FCFD9-F382-52E7-56F0-2D76FFDD62AE}"/>
              </a:ext>
            </a:extLst>
          </p:cNvPr>
          <p:cNvSpPr txBox="1">
            <a:spLocks noChangeArrowheads="1"/>
          </p:cNvSpPr>
          <p:nvPr/>
        </p:nvSpPr>
        <p:spPr bwMode="auto">
          <a:xfrm>
            <a:off x="990600" y="1981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b="1">
                <a:solidFill>
                  <a:schemeClr val="tx1"/>
                </a:solidFill>
                <a:latin typeface="Times New Roman" panose="02020603050405020304" pitchFamily="18" charset="0"/>
              </a:rPr>
              <a:t>1</a:t>
            </a:r>
          </a:p>
        </p:txBody>
      </p:sp>
      <p:sp>
        <p:nvSpPr>
          <p:cNvPr id="79928" name="Text Box 57">
            <a:extLst>
              <a:ext uri="{FF2B5EF4-FFF2-40B4-BE49-F238E27FC236}">
                <a16:creationId xmlns:a16="http://schemas.microsoft.com/office/drawing/2014/main" id="{9080C659-A19A-C260-756B-4AD73B64303B}"/>
              </a:ext>
            </a:extLst>
          </p:cNvPr>
          <p:cNvSpPr txBox="1">
            <a:spLocks noChangeArrowheads="1"/>
          </p:cNvSpPr>
          <p:nvPr/>
        </p:nvSpPr>
        <p:spPr bwMode="auto">
          <a:xfrm>
            <a:off x="2362200" y="1981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b="1">
                <a:solidFill>
                  <a:schemeClr val="tx1"/>
                </a:solidFill>
                <a:latin typeface="Times New Roman" panose="02020603050405020304" pitchFamily="18" charset="0"/>
              </a:rPr>
              <a:t>2</a:t>
            </a:r>
          </a:p>
        </p:txBody>
      </p:sp>
      <p:sp>
        <p:nvSpPr>
          <p:cNvPr id="79929" name="Text Box 58">
            <a:extLst>
              <a:ext uri="{FF2B5EF4-FFF2-40B4-BE49-F238E27FC236}">
                <a16:creationId xmlns:a16="http://schemas.microsoft.com/office/drawing/2014/main" id="{55216124-00A1-4F09-D454-0D1DF25E91C8}"/>
              </a:ext>
            </a:extLst>
          </p:cNvPr>
          <p:cNvSpPr txBox="1">
            <a:spLocks noChangeArrowheads="1"/>
          </p:cNvSpPr>
          <p:nvPr/>
        </p:nvSpPr>
        <p:spPr bwMode="auto">
          <a:xfrm>
            <a:off x="3733800" y="1981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b="1">
                <a:solidFill>
                  <a:schemeClr val="tx1"/>
                </a:solidFill>
                <a:latin typeface="Times New Roman" panose="02020603050405020304" pitchFamily="18" charset="0"/>
              </a:rPr>
              <a:t>3</a:t>
            </a:r>
          </a:p>
        </p:txBody>
      </p:sp>
      <p:sp>
        <p:nvSpPr>
          <p:cNvPr id="79930" name="Text Box 59">
            <a:extLst>
              <a:ext uri="{FF2B5EF4-FFF2-40B4-BE49-F238E27FC236}">
                <a16:creationId xmlns:a16="http://schemas.microsoft.com/office/drawing/2014/main" id="{F5171F2A-D3F1-EC3C-51DC-8FC7FA7181AD}"/>
              </a:ext>
            </a:extLst>
          </p:cNvPr>
          <p:cNvSpPr txBox="1">
            <a:spLocks noChangeArrowheads="1"/>
          </p:cNvSpPr>
          <p:nvPr/>
        </p:nvSpPr>
        <p:spPr bwMode="auto">
          <a:xfrm>
            <a:off x="5257800" y="1981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b="1">
                <a:solidFill>
                  <a:schemeClr val="tx1"/>
                </a:solidFill>
                <a:latin typeface="Times New Roman" panose="02020603050405020304" pitchFamily="18" charset="0"/>
              </a:rPr>
              <a:t>4</a:t>
            </a:r>
          </a:p>
        </p:txBody>
      </p:sp>
      <p:sp>
        <p:nvSpPr>
          <p:cNvPr id="79931" name="Text Box 60">
            <a:extLst>
              <a:ext uri="{FF2B5EF4-FFF2-40B4-BE49-F238E27FC236}">
                <a16:creationId xmlns:a16="http://schemas.microsoft.com/office/drawing/2014/main" id="{9C8B1EA0-F278-1E96-6F0A-8B35A8FD671E}"/>
              </a:ext>
            </a:extLst>
          </p:cNvPr>
          <p:cNvSpPr txBox="1">
            <a:spLocks noChangeArrowheads="1"/>
          </p:cNvSpPr>
          <p:nvPr/>
        </p:nvSpPr>
        <p:spPr bwMode="auto">
          <a:xfrm>
            <a:off x="6553200" y="19812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400" b="1">
                <a:solidFill>
                  <a:schemeClr val="tx1"/>
                </a:solidFill>
                <a:latin typeface="Times New Roman" panose="02020603050405020304" pitchFamily="18" charset="0"/>
              </a:rPr>
              <a:t>5</a:t>
            </a:r>
          </a:p>
        </p:txBody>
      </p:sp>
      <p:sp>
        <p:nvSpPr>
          <p:cNvPr id="79932" name="Line 61">
            <a:extLst>
              <a:ext uri="{FF2B5EF4-FFF2-40B4-BE49-F238E27FC236}">
                <a16:creationId xmlns:a16="http://schemas.microsoft.com/office/drawing/2014/main" id="{8C4414D0-CCE3-0E3F-25D9-CA8518AC5EB5}"/>
              </a:ext>
            </a:extLst>
          </p:cNvPr>
          <p:cNvSpPr>
            <a:spLocks noChangeShapeType="1"/>
          </p:cNvSpPr>
          <p:nvPr/>
        </p:nvSpPr>
        <p:spPr bwMode="auto">
          <a:xfrm>
            <a:off x="4114800" y="41148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33" name="Line 62">
            <a:extLst>
              <a:ext uri="{FF2B5EF4-FFF2-40B4-BE49-F238E27FC236}">
                <a16:creationId xmlns:a16="http://schemas.microsoft.com/office/drawing/2014/main" id="{C55F6E61-0B5B-6A22-6265-9322B624AA2D}"/>
              </a:ext>
            </a:extLst>
          </p:cNvPr>
          <p:cNvSpPr>
            <a:spLocks noChangeShapeType="1"/>
          </p:cNvSpPr>
          <p:nvPr/>
        </p:nvSpPr>
        <p:spPr bwMode="auto">
          <a:xfrm>
            <a:off x="4114800" y="5105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9934" name="Line 63">
            <a:extLst>
              <a:ext uri="{FF2B5EF4-FFF2-40B4-BE49-F238E27FC236}">
                <a16:creationId xmlns:a16="http://schemas.microsoft.com/office/drawing/2014/main" id="{C724EB31-7998-D9A4-5A12-D90E2788602A}"/>
              </a:ext>
            </a:extLst>
          </p:cNvPr>
          <p:cNvSpPr>
            <a:spLocks noChangeShapeType="1"/>
          </p:cNvSpPr>
          <p:nvPr/>
        </p:nvSpPr>
        <p:spPr bwMode="auto">
          <a:xfrm>
            <a:off x="4114800" y="5715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808" name="Rectangle 64">
            <a:extLst>
              <a:ext uri="{FF2B5EF4-FFF2-40B4-BE49-F238E27FC236}">
                <a16:creationId xmlns:a16="http://schemas.microsoft.com/office/drawing/2014/main" id="{14C7CC4B-5784-9D7E-7AE0-B78A990B1720}"/>
              </a:ext>
            </a:extLst>
          </p:cNvPr>
          <p:cNvSpPr>
            <a:spLocks noGrp="1" noChangeArrowheads="1"/>
          </p:cNvSpPr>
          <p:nvPr>
            <p:ph type="title" idx="4294967295"/>
          </p:nvPr>
        </p:nvSpPr>
        <p:spPr>
          <a:xfrm>
            <a:off x="1116013" y="188913"/>
            <a:ext cx="7772400" cy="1143000"/>
          </a:xfrm>
        </p:spPr>
        <p:txBody>
          <a:bodyPr/>
          <a:lstStyle/>
          <a:p>
            <a:pPr eaLnBrk="1" hangingPunct="1">
              <a:defRPr/>
            </a:pPr>
            <a:r>
              <a:rPr lang="en-US" altLang="zh-TW" b="1" dirty="0">
                <a:solidFill>
                  <a:schemeClr val="bg2">
                    <a:lumMod val="60000"/>
                    <a:lumOff val="40000"/>
                  </a:schemeClr>
                </a:solidFill>
              </a:rPr>
              <a:t>ERP</a:t>
            </a:r>
            <a:r>
              <a:rPr lang="zh-TW" altLang="en-US" b="1" dirty="0">
                <a:solidFill>
                  <a:schemeClr val="bg2">
                    <a:lumMod val="60000"/>
                    <a:lumOff val="40000"/>
                  </a:schemeClr>
                </a:solidFill>
              </a:rPr>
              <a:t>建置專案</a:t>
            </a:r>
          </a:p>
        </p:txBody>
      </p:sp>
      <p:sp>
        <p:nvSpPr>
          <p:cNvPr id="79936" name="投影片編號版面配置區 66">
            <a:extLst>
              <a:ext uri="{FF2B5EF4-FFF2-40B4-BE49-F238E27FC236}">
                <a16:creationId xmlns:a16="http://schemas.microsoft.com/office/drawing/2014/main" id="{23145030-1132-B6ED-8B5A-E203C0157B66}"/>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1887E7AC-A1E7-6341-9336-366A68ACDF54}" type="slidenum">
              <a:rPr kumimoji="0" lang="en-US" altLang="zh-TW" sz="1000" smtClean="0">
                <a:solidFill>
                  <a:schemeClr val="tx1"/>
                </a:solidFill>
              </a:rPr>
              <a:pPr>
                <a:spcBef>
                  <a:spcPct val="0"/>
                </a:spcBef>
                <a:buClrTx/>
                <a:buSzTx/>
                <a:buFontTx/>
                <a:buNone/>
              </a:pPr>
              <a:t>59</a:t>
            </a:fld>
            <a:endParaRPr kumimoji="0" lang="en-US" altLang="zh-TW" sz="1000">
              <a:solidFill>
                <a:schemeClr val="tx1"/>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a:extLst>
              <a:ext uri="{FF2B5EF4-FFF2-40B4-BE49-F238E27FC236}">
                <a16:creationId xmlns:a16="http://schemas.microsoft.com/office/drawing/2014/main" id="{4EEB6338-42F2-22D1-011D-B1C012C94FE5}"/>
              </a:ext>
            </a:extLst>
          </p:cNvPr>
          <p:cNvSpPr>
            <a:spLocks noGrp="1" noChangeArrowheads="1"/>
          </p:cNvSpPr>
          <p:nvPr>
            <p:ph type="title"/>
          </p:nvPr>
        </p:nvSpPr>
        <p:spPr/>
        <p:txBody>
          <a:bodyPr/>
          <a:lstStyle/>
          <a:p>
            <a:endParaRPr lang="zh-TW" altLang="en-US"/>
          </a:p>
        </p:txBody>
      </p:sp>
      <p:sp>
        <p:nvSpPr>
          <p:cNvPr id="22530" name="日期版面配置區 2">
            <a:extLst>
              <a:ext uri="{FF2B5EF4-FFF2-40B4-BE49-F238E27FC236}">
                <a16:creationId xmlns:a16="http://schemas.microsoft.com/office/drawing/2014/main" id="{443E9781-6008-1D72-C777-690BFD4A01E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2531" name="圖片 4">
            <a:extLst>
              <a:ext uri="{FF2B5EF4-FFF2-40B4-BE49-F238E27FC236}">
                <a16:creationId xmlns:a16="http://schemas.microsoft.com/office/drawing/2014/main" id="{10746B5A-821D-45A5-9A98-C110413E4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263"/>
            <a:ext cx="9144000" cy="574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598B902-473E-9705-5144-A13F70C9D00E}"/>
              </a:ext>
            </a:extLst>
          </p:cNvPr>
          <p:cNvSpPr>
            <a:spLocks noGrp="1" noChangeArrowheads="1"/>
          </p:cNvSpPr>
          <p:nvPr>
            <p:ph type="title"/>
          </p:nvPr>
        </p:nvSpPr>
        <p:spPr/>
        <p:txBody>
          <a:bodyPr/>
          <a:lstStyle/>
          <a:p>
            <a:pPr eaLnBrk="1" hangingPunct="1">
              <a:defRPr/>
            </a:pPr>
            <a:r>
              <a:rPr lang="zh-TW" altLang="zh-TW" sz="3000" u="sng" dirty="0">
                <a:solidFill>
                  <a:schemeClr val="bg2">
                    <a:lumMod val="60000"/>
                    <a:lumOff val="40000"/>
                  </a:schemeClr>
                </a:solidFill>
                <a:latin typeface="華康粗圓體" pitchFamily="49" charset="-120"/>
                <a:ea typeface="華康粗圓體" pitchFamily="49" charset="-120"/>
              </a:rPr>
              <a:t>分解</a:t>
            </a:r>
            <a:r>
              <a:rPr lang="en-US" altLang="zh-TW" sz="3000" u="sng" dirty="0">
                <a:solidFill>
                  <a:schemeClr val="bg2">
                    <a:lumMod val="60000"/>
                    <a:lumOff val="40000"/>
                  </a:schemeClr>
                </a:solidFill>
                <a:latin typeface="華康粗圓體" pitchFamily="49" charset="-120"/>
                <a:ea typeface="華康粗圓體" pitchFamily="49" charset="-120"/>
              </a:rPr>
              <a:t>WBS</a:t>
            </a:r>
            <a:r>
              <a:rPr lang="zh-TW" altLang="zh-TW" sz="3000" u="sng" dirty="0">
                <a:solidFill>
                  <a:schemeClr val="bg2">
                    <a:lumMod val="60000"/>
                    <a:lumOff val="40000"/>
                  </a:schemeClr>
                </a:solidFill>
                <a:latin typeface="華康粗圓體" pitchFamily="49" charset="-120"/>
                <a:ea typeface="華康粗圓體" pitchFamily="49" charset="-120"/>
              </a:rPr>
              <a:t>的輔助工具</a:t>
            </a:r>
            <a:r>
              <a:rPr lang="zh-TW" altLang="en-US" sz="3000" u="sng" dirty="0">
                <a:solidFill>
                  <a:schemeClr val="bg2">
                    <a:lumMod val="60000"/>
                    <a:lumOff val="40000"/>
                  </a:schemeClr>
                </a:solidFill>
                <a:latin typeface="華康粗圓體" pitchFamily="49" charset="-120"/>
                <a:ea typeface="華康粗圓體" pitchFamily="49" charset="-120"/>
              </a:rPr>
              <a:t>軟體</a:t>
            </a:r>
          </a:p>
        </p:txBody>
      </p:sp>
      <p:sp>
        <p:nvSpPr>
          <p:cNvPr id="81922" name="Rectangle 3">
            <a:extLst>
              <a:ext uri="{FF2B5EF4-FFF2-40B4-BE49-F238E27FC236}">
                <a16:creationId xmlns:a16="http://schemas.microsoft.com/office/drawing/2014/main" id="{37FB9AEB-805F-FEBC-0949-0E80819EB596}"/>
              </a:ext>
            </a:extLst>
          </p:cNvPr>
          <p:cNvSpPr>
            <a:spLocks noGrp="1" noChangeArrowheads="1"/>
          </p:cNvSpPr>
          <p:nvPr>
            <p:ph type="body" idx="1"/>
          </p:nvPr>
        </p:nvSpPr>
        <p:spPr/>
        <p:txBody>
          <a:bodyPr/>
          <a:lstStyle/>
          <a:p>
            <a:pPr marL="609600" indent="-609600" eaLnBrk="1" hangingPunct="1"/>
            <a:r>
              <a:rPr lang="zh-TW" altLang="en-US">
                <a:solidFill>
                  <a:srgbClr val="1818FF"/>
                </a:solidFill>
              </a:rPr>
              <a:t>表格編製法 </a:t>
            </a:r>
          </a:p>
          <a:p>
            <a:pPr marL="990600" lvl="1" indent="-533400" eaLnBrk="1" hangingPunct="1"/>
            <a:r>
              <a:rPr lang="en-US" altLang="zh-TW">
                <a:solidFill>
                  <a:srgbClr val="1818FF"/>
                </a:solidFill>
              </a:rPr>
              <a:t>Microsoft Excel, Project</a:t>
            </a:r>
            <a:r>
              <a:rPr lang="zh-TW" altLang="en-US">
                <a:solidFill>
                  <a:srgbClr val="1818FF"/>
                </a:solidFill>
              </a:rPr>
              <a:t>　</a:t>
            </a:r>
          </a:p>
          <a:p>
            <a:pPr marL="990600" lvl="1" indent="-533400" eaLnBrk="1" hangingPunct="1"/>
            <a:endParaRPr lang="zh-TW" altLang="en-US">
              <a:solidFill>
                <a:srgbClr val="1818FF"/>
              </a:solidFill>
            </a:endParaRPr>
          </a:p>
          <a:p>
            <a:pPr marL="609600" indent="-609600" eaLnBrk="1" hangingPunct="1"/>
            <a:r>
              <a:rPr lang="zh-TW" altLang="en-US">
                <a:solidFill>
                  <a:srgbClr val="1818FF"/>
                </a:solidFill>
              </a:rPr>
              <a:t>樹狀結構法</a:t>
            </a:r>
          </a:p>
          <a:p>
            <a:pPr marL="990600" lvl="1" indent="-533400" eaLnBrk="1" hangingPunct="1"/>
            <a:r>
              <a:rPr lang="zh-TW" altLang="en-US">
                <a:solidFill>
                  <a:srgbClr val="1818FF"/>
                </a:solidFill>
              </a:rPr>
              <a:t>心智圖</a:t>
            </a:r>
            <a:r>
              <a:rPr lang="en-US" altLang="zh-TW">
                <a:solidFill>
                  <a:srgbClr val="1818FF"/>
                </a:solidFill>
              </a:rPr>
              <a:t>, </a:t>
            </a:r>
          </a:p>
        </p:txBody>
      </p:sp>
      <p:sp>
        <p:nvSpPr>
          <p:cNvPr id="81923" name="投影片編號版面配置區 5">
            <a:extLst>
              <a:ext uri="{FF2B5EF4-FFF2-40B4-BE49-F238E27FC236}">
                <a16:creationId xmlns:a16="http://schemas.microsoft.com/office/drawing/2014/main" id="{5F046EE5-CB36-8103-A255-B1A23F25062F}"/>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28FC88FE-3A6E-1343-BCEC-16B4784F9777}" type="slidenum">
              <a:rPr kumimoji="0" lang="en-US" altLang="zh-TW" sz="1000" smtClean="0">
                <a:solidFill>
                  <a:schemeClr val="tx1"/>
                </a:solidFill>
              </a:rPr>
              <a:pPr>
                <a:spcBef>
                  <a:spcPct val="0"/>
                </a:spcBef>
                <a:buClrTx/>
                <a:buSzTx/>
                <a:buFontTx/>
                <a:buNone/>
              </a:pPr>
              <a:t>60</a:t>
            </a:fld>
            <a:endParaRPr kumimoji="0" lang="en-US" altLang="zh-TW" sz="100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B3B8F8-0A58-8DC7-E4A4-73D84A4F9A9B}"/>
              </a:ext>
            </a:extLst>
          </p:cNvPr>
          <p:cNvSpPr>
            <a:spLocks noGrp="1" noChangeArrowheads="1"/>
          </p:cNvSpPr>
          <p:nvPr>
            <p:ph type="title"/>
          </p:nvPr>
        </p:nvSpPr>
        <p:spPr>
          <a:xfrm>
            <a:off x="1524000" y="287338"/>
            <a:ext cx="8001000" cy="765175"/>
          </a:xfrm>
        </p:spPr>
        <p:txBody>
          <a:bodyPr/>
          <a:lstStyle/>
          <a:p>
            <a:pPr eaLnBrk="1" hangingPunct="1"/>
            <a:r>
              <a:rPr lang="zh-TW" altLang="zh-TW" sz="3000" u="sng">
                <a:latin typeface="華康粗圓體" pitchFamily="49" charset="-120"/>
                <a:ea typeface="華康粗圓體" pitchFamily="49" charset="-120"/>
              </a:rPr>
              <a:t>輔助工具</a:t>
            </a:r>
            <a:r>
              <a:rPr lang="zh-TW" altLang="en-US" sz="3000" u="sng">
                <a:latin typeface="華康粗圓體" pitchFamily="49" charset="-120"/>
                <a:ea typeface="華康粗圓體" pitchFamily="49" charset="-120"/>
              </a:rPr>
              <a:t>軟體－</a:t>
            </a:r>
            <a:r>
              <a:rPr lang="en-US" altLang="zh-TW" sz="3000" u="sng">
                <a:latin typeface="華康粗圓體" pitchFamily="49" charset="-120"/>
                <a:ea typeface="華康粗圓體" pitchFamily="49" charset="-120"/>
              </a:rPr>
              <a:t>Excel</a:t>
            </a:r>
          </a:p>
        </p:txBody>
      </p:sp>
      <p:sp>
        <p:nvSpPr>
          <p:cNvPr id="83970" name="投影片編號版面配置區 5">
            <a:extLst>
              <a:ext uri="{FF2B5EF4-FFF2-40B4-BE49-F238E27FC236}">
                <a16:creationId xmlns:a16="http://schemas.microsoft.com/office/drawing/2014/main" id="{A6ECB439-F334-7DC5-F50E-E9E536C3B964}"/>
              </a:ext>
            </a:extLst>
          </p:cNvPr>
          <p:cNvSpPr>
            <a:spLocks noGrp="1" noChangeArrowheads="1"/>
          </p:cNvSpPr>
          <p:nvPr>
            <p:ph type="sldNum" sz="quarter" idx="12"/>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F282BC83-BF8C-3C4D-9008-FEEE9DE8CDDA}" type="slidenum">
              <a:rPr kumimoji="0" lang="en-US" altLang="zh-TW" sz="1000" smtClean="0">
                <a:solidFill>
                  <a:schemeClr val="tx1"/>
                </a:solidFill>
              </a:rPr>
              <a:pPr>
                <a:spcBef>
                  <a:spcPct val="0"/>
                </a:spcBef>
                <a:buClrTx/>
                <a:buSzTx/>
                <a:buFontTx/>
                <a:buNone/>
              </a:pPr>
              <a:t>61</a:t>
            </a:fld>
            <a:endParaRPr kumimoji="0" lang="en-US" altLang="zh-TW" sz="1000">
              <a:solidFill>
                <a:schemeClr val="tx1"/>
              </a:solidFill>
            </a:endParaRPr>
          </a:p>
        </p:txBody>
      </p:sp>
      <p:pic>
        <p:nvPicPr>
          <p:cNvPr id="83971" name="圖片 1">
            <a:extLst>
              <a:ext uri="{FF2B5EF4-FFF2-40B4-BE49-F238E27FC236}">
                <a16:creationId xmlns:a16="http://schemas.microsoft.com/office/drawing/2014/main" id="{CF4B3C3B-234F-29BC-290C-55D9DD566F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95400"/>
            <a:ext cx="77343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0B73D4BB-7C42-274B-CA6E-8B13EE5E976F}"/>
              </a:ext>
            </a:extLst>
          </p:cNvPr>
          <p:cNvSpPr>
            <a:spLocks noGrp="1" noChangeArrowheads="1"/>
          </p:cNvSpPr>
          <p:nvPr>
            <p:ph type="title"/>
          </p:nvPr>
        </p:nvSpPr>
        <p:spPr>
          <a:xfrm>
            <a:off x="323850" y="333375"/>
            <a:ext cx="8001000" cy="603250"/>
          </a:xfrm>
        </p:spPr>
        <p:txBody>
          <a:bodyPr/>
          <a:lstStyle/>
          <a:p>
            <a:pPr eaLnBrk="1" hangingPunct="1"/>
            <a:r>
              <a:rPr lang="zh-TW" altLang="zh-TW" sz="3000" u="sng">
                <a:latin typeface="華康粗圓體" pitchFamily="49" charset="-120"/>
                <a:ea typeface="華康粗圓體" pitchFamily="49" charset="-120"/>
              </a:rPr>
              <a:t>輔助工具</a:t>
            </a:r>
            <a:r>
              <a:rPr lang="zh-TW" altLang="en-US" sz="3000" u="sng">
                <a:latin typeface="華康粗圓體" pitchFamily="49" charset="-120"/>
                <a:ea typeface="華康粗圓體" pitchFamily="49" charset="-120"/>
              </a:rPr>
              <a:t>軟體－心智圖</a:t>
            </a:r>
          </a:p>
        </p:txBody>
      </p:sp>
      <p:sp>
        <p:nvSpPr>
          <p:cNvPr id="107524" name="Rectangle 4">
            <a:extLst>
              <a:ext uri="{FF2B5EF4-FFF2-40B4-BE49-F238E27FC236}">
                <a16:creationId xmlns:a16="http://schemas.microsoft.com/office/drawing/2014/main" id="{B3906738-3858-E5B6-F7AF-520C1DEEB66A}"/>
              </a:ext>
            </a:extLst>
          </p:cNvPr>
          <p:cNvSpPr>
            <a:spLocks noChangeArrowheads="1"/>
          </p:cNvSpPr>
          <p:nvPr/>
        </p:nvSpPr>
        <p:spPr bwMode="auto">
          <a:xfrm>
            <a:off x="4356100" y="549275"/>
            <a:ext cx="4457700" cy="366713"/>
          </a:xfrm>
          <a:prstGeom prst="rect">
            <a:avLst/>
          </a:prstGeom>
          <a:noFill/>
          <a:ln w="9525">
            <a:noFill/>
            <a:miter lim="800000"/>
            <a:headEnd/>
            <a:tailEnd/>
          </a:ln>
          <a:effectLst/>
        </p:spPr>
        <p:txBody>
          <a:bodyPr wrap="none">
            <a:spAutoFit/>
          </a:bodyPr>
          <a:lstStyle/>
          <a:p>
            <a:pPr eaLnBrk="1" hangingPunct="1">
              <a:spcBef>
                <a:spcPct val="20000"/>
              </a:spcBef>
              <a:buClr>
                <a:schemeClr val="bg2"/>
              </a:buClr>
              <a:buSzPct val="75000"/>
              <a:buFont typeface="Wingdings" pitchFamily="2" charset="2"/>
              <a:buChar char="n"/>
              <a:defRPr/>
            </a:pPr>
            <a:r>
              <a:rPr lang="en-US" altLang="zh-TW" sz="1400">
                <a:effectLst>
                  <a:outerShdw blurRad="38100" dist="38100" dir="2700000" algn="tl">
                    <a:srgbClr val="C0C0C0"/>
                  </a:outerShdw>
                </a:effectLst>
                <a:ea typeface="標楷體" pitchFamily="65" charset="-120"/>
              </a:rPr>
              <a:t> X_MIND</a:t>
            </a:r>
            <a:r>
              <a:rPr lang="zh-TW" altLang="en-US" sz="1400">
                <a:effectLst>
                  <a:outerShdw blurRad="38100" dist="38100" dir="2700000" algn="tl">
                    <a:srgbClr val="C0C0C0"/>
                  </a:outerShdw>
                </a:effectLst>
                <a:ea typeface="標楷體" pitchFamily="65" charset="-120"/>
              </a:rPr>
              <a:t>下載網址 </a:t>
            </a:r>
            <a:r>
              <a:rPr lang="en-US" altLang="zh-TW">
                <a:effectLst>
                  <a:outerShdw blurRad="38100" dist="38100" dir="2700000" algn="tl">
                    <a:srgbClr val="C0C0C0"/>
                  </a:outerShdw>
                </a:effectLst>
              </a:rPr>
              <a:t>http://www.xmind.net/</a:t>
            </a:r>
          </a:p>
        </p:txBody>
      </p:sp>
      <p:pic>
        <p:nvPicPr>
          <p:cNvPr id="84995" name="Picture 17">
            <a:extLst>
              <a:ext uri="{FF2B5EF4-FFF2-40B4-BE49-F238E27FC236}">
                <a16:creationId xmlns:a16="http://schemas.microsoft.com/office/drawing/2014/main" id="{6BDD6B7F-0715-1E02-B49C-FCF4476C7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投影片編號版面配置區 6">
            <a:extLst>
              <a:ext uri="{FF2B5EF4-FFF2-40B4-BE49-F238E27FC236}">
                <a16:creationId xmlns:a16="http://schemas.microsoft.com/office/drawing/2014/main" id="{5CB34AEE-EB35-38E3-22BA-5EBB8961650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fld id="{B5DF6D76-362A-EE45-BD46-97A1B3C1D714}" type="slidenum">
              <a:rPr kumimoji="0" lang="en-US" altLang="zh-TW" sz="1400" smtClean="0">
                <a:solidFill>
                  <a:schemeClr val="tx1"/>
                </a:solidFill>
                <a:latin typeface="Arial Black" panose="020B0604020202020204" pitchFamily="34" charset="0"/>
              </a:rPr>
              <a:pPr>
                <a:spcBef>
                  <a:spcPct val="0"/>
                </a:spcBef>
                <a:buClrTx/>
                <a:buSzTx/>
                <a:buFontTx/>
                <a:buNone/>
              </a:pPr>
              <a:t>62</a:t>
            </a:fld>
            <a:endParaRPr kumimoji="0" lang="en-US" altLang="zh-TW" sz="1400">
              <a:solidFill>
                <a:schemeClr val="tx1"/>
              </a:solidFill>
              <a:latin typeface="Arial Black"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標題 1">
            <a:extLst>
              <a:ext uri="{FF2B5EF4-FFF2-40B4-BE49-F238E27FC236}">
                <a16:creationId xmlns:a16="http://schemas.microsoft.com/office/drawing/2014/main" id="{CB04AF11-0522-5012-A9EE-1F6BC5A3ACBD}"/>
              </a:ext>
            </a:extLst>
          </p:cNvPr>
          <p:cNvSpPr>
            <a:spLocks noGrp="1" noChangeArrowheads="1"/>
          </p:cNvSpPr>
          <p:nvPr>
            <p:ph type="title"/>
          </p:nvPr>
        </p:nvSpPr>
        <p:spPr>
          <a:xfrm>
            <a:off x="468313" y="1628775"/>
            <a:ext cx="8001000" cy="1216025"/>
          </a:xfrm>
        </p:spPr>
        <p:txBody>
          <a:bodyPr/>
          <a:lstStyle/>
          <a:p>
            <a:br>
              <a:rPr lang="en-US" altLang="zh-TW">
                <a:hlinkClick r:id="rId2"/>
              </a:rPr>
            </a:br>
            <a:br>
              <a:rPr lang="en-US" altLang="zh-TW">
                <a:hlinkClick r:id="rId2"/>
              </a:rPr>
            </a:br>
            <a:br>
              <a:rPr lang="en-US" altLang="zh-TW">
                <a:hlinkClick r:id="rId2"/>
              </a:rPr>
            </a:br>
            <a:br>
              <a:rPr lang="en-US" altLang="zh-TW">
                <a:hlinkClick r:id="rId2"/>
              </a:rPr>
            </a:br>
            <a:br>
              <a:rPr lang="en-US" altLang="zh-TW">
                <a:hlinkClick r:id="rId2"/>
              </a:rPr>
            </a:br>
            <a:r>
              <a:rPr lang="en-US" altLang="zh-TW" sz="3200">
                <a:hlinkClick r:id="rId2"/>
              </a:rPr>
              <a:t>https://www.projectclub.com.tw/hard-power/free-project.html</a:t>
            </a:r>
            <a:br>
              <a:rPr lang="en-US" altLang="zh-TW" sz="3200"/>
            </a:br>
            <a:r>
              <a:rPr lang="en-US" altLang="zh-TW" sz="3200">
                <a:hlinkClick r:id="rId3"/>
              </a:rPr>
              <a:t>https://online.visual-paradigm.com/drive/#diagramlist:proj=0&amp;new=WorkBreakdownStructureDiagram</a:t>
            </a:r>
            <a:br>
              <a:rPr lang="en-US" altLang="zh-TW" sz="3200"/>
            </a:br>
            <a:endParaRPr lang="zh-TW" altLang="en-US" sz="3200"/>
          </a:p>
        </p:txBody>
      </p:sp>
      <p:sp>
        <p:nvSpPr>
          <p:cNvPr id="86018" name="日期版面配置區 3">
            <a:extLst>
              <a:ext uri="{FF2B5EF4-FFF2-40B4-BE49-F238E27FC236}">
                <a16:creationId xmlns:a16="http://schemas.microsoft.com/office/drawing/2014/main" id="{50A68147-1D39-9EFF-ABB0-6C811661635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endParaRPr kumimoji="0" lang="en-US" altLang="zh-TW" sz="1000">
              <a:solidFill>
                <a:schemeClr val="tx1"/>
              </a:solidFill>
            </a:endParaRPr>
          </a:p>
        </p:txBody>
      </p:sp>
      <p:sp>
        <p:nvSpPr>
          <p:cNvPr id="86019" name="文字方塊 4">
            <a:extLst>
              <a:ext uri="{FF2B5EF4-FFF2-40B4-BE49-F238E27FC236}">
                <a16:creationId xmlns:a16="http://schemas.microsoft.com/office/drawing/2014/main" id="{70443143-5E13-C56B-4B72-D1B6AFD01263}"/>
              </a:ext>
            </a:extLst>
          </p:cNvPr>
          <p:cNvSpPr txBox="1">
            <a:spLocks noChangeArrowheads="1"/>
          </p:cNvSpPr>
          <p:nvPr/>
        </p:nvSpPr>
        <p:spPr bwMode="auto">
          <a:xfrm>
            <a:off x="1574800" y="620713"/>
            <a:ext cx="42894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lang="zh-TW" altLang="en-US" sz="4000" b="1">
                <a:solidFill>
                  <a:schemeClr val="tx1"/>
                </a:solidFill>
              </a:rPr>
              <a:t>免費專案管理軟體</a:t>
            </a:r>
          </a:p>
          <a:p>
            <a:pPr>
              <a:spcBef>
                <a:spcPct val="0"/>
              </a:spcBef>
              <a:buClrTx/>
              <a:buSzTx/>
              <a:buFontTx/>
              <a:buNone/>
            </a:pPr>
            <a:endParaRPr lang="zh-TW" altLang="en-US" sz="18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a:extLst>
              <a:ext uri="{FF2B5EF4-FFF2-40B4-BE49-F238E27FC236}">
                <a16:creationId xmlns:a16="http://schemas.microsoft.com/office/drawing/2014/main" id="{9F206590-8E04-F35A-7752-05D6BBCE84C8}"/>
              </a:ext>
            </a:extLst>
          </p:cNvPr>
          <p:cNvSpPr>
            <a:spLocks noGrp="1" noChangeArrowheads="1"/>
          </p:cNvSpPr>
          <p:nvPr>
            <p:ph type="title"/>
          </p:nvPr>
        </p:nvSpPr>
        <p:spPr/>
        <p:txBody>
          <a:bodyPr/>
          <a:lstStyle/>
          <a:p>
            <a:endParaRPr lang="zh-TW" altLang="en-US"/>
          </a:p>
        </p:txBody>
      </p:sp>
      <p:sp>
        <p:nvSpPr>
          <p:cNvPr id="23554" name="日期版面配置區 2">
            <a:extLst>
              <a:ext uri="{FF2B5EF4-FFF2-40B4-BE49-F238E27FC236}">
                <a16:creationId xmlns:a16="http://schemas.microsoft.com/office/drawing/2014/main" id="{B73E478A-FC01-3C21-94BE-122EBBF3C3D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3555" name="圖片 4">
            <a:extLst>
              <a:ext uri="{FF2B5EF4-FFF2-40B4-BE49-F238E27FC236}">
                <a16:creationId xmlns:a16="http://schemas.microsoft.com/office/drawing/2014/main" id="{24B45F51-4399-B897-601F-61B67DD43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84150"/>
            <a:ext cx="9144001" cy="58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標題 1">
            <a:extLst>
              <a:ext uri="{FF2B5EF4-FFF2-40B4-BE49-F238E27FC236}">
                <a16:creationId xmlns:a16="http://schemas.microsoft.com/office/drawing/2014/main" id="{C12FBFC7-9205-8899-75C8-2A92859FD231}"/>
              </a:ext>
            </a:extLst>
          </p:cNvPr>
          <p:cNvSpPr>
            <a:spLocks noGrp="1" noChangeArrowheads="1"/>
          </p:cNvSpPr>
          <p:nvPr>
            <p:ph type="title"/>
          </p:nvPr>
        </p:nvSpPr>
        <p:spPr/>
        <p:txBody>
          <a:bodyPr/>
          <a:lstStyle/>
          <a:p>
            <a:endParaRPr lang="zh-TW" altLang="en-US"/>
          </a:p>
        </p:txBody>
      </p:sp>
      <p:sp>
        <p:nvSpPr>
          <p:cNvPr id="24578" name="日期版面配置區 2">
            <a:extLst>
              <a:ext uri="{FF2B5EF4-FFF2-40B4-BE49-F238E27FC236}">
                <a16:creationId xmlns:a16="http://schemas.microsoft.com/office/drawing/2014/main" id="{FC36E564-DB60-149C-85A2-0B014E57CBA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4579" name="圖片 4">
            <a:extLst>
              <a:ext uri="{FF2B5EF4-FFF2-40B4-BE49-F238E27FC236}">
                <a16:creationId xmlns:a16="http://schemas.microsoft.com/office/drawing/2014/main" id="{623BBF73-A02E-86E8-4079-5C4728183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263"/>
            <a:ext cx="91440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標題 1">
            <a:extLst>
              <a:ext uri="{FF2B5EF4-FFF2-40B4-BE49-F238E27FC236}">
                <a16:creationId xmlns:a16="http://schemas.microsoft.com/office/drawing/2014/main" id="{9AF01821-D771-7EB4-BBB1-94C1906DC810}"/>
              </a:ext>
            </a:extLst>
          </p:cNvPr>
          <p:cNvSpPr>
            <a:spLocks noGrp="1" noChangeArrowheads="1"/>
          </p:cNvSpPr>
          <p:nvPr>
            <p:ph type="title"/>
          </p:nvPr>
        </p:nvSpPr>
        <p:spPr/>
        <p:txBody>
          <a:bodyPr/>
          <a:lstStyle/>
          <a:p>
            <a:endParaRPr lang="zh-TW" altLang="en-US"/>
          </a:p>
        </p:txBody>
      </p:sp>
      <p:sp>
        <p:nvSpPr>
          <p:cNvPr id="25602" name="日期版面配置區 2">
            <a:extLst>
              <a:ext uri="{FF2B5EF4-FFF2-40B4-BE49-F238E27FC236}">
                <a16:creationId xmlns:a16="http://schemas.microsoft.com/office/drawing/2014/main" id="{A6170701-F77F-90F8-A219-E213F12396EA}"/>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pitchFamily="2" charset="2"/>
              <a:buChar char="¢"/>
              <a:defRPr kumimoji="1" sz="3000">
                <a:solidFill>
                  <a:schemeClr val="tx2"/>
                </a:solidFill>
                <a:latin typeface="Arial" panose="020B0604020202020204" pitchFamily="34" charset="0"/>
                <a:ea typeface="新細明體" panose="02020500000000000000" pitchFamily="18" charset="-120"/>
              </a:defRPr>
            </a:lvl1pPr>
            <a:lvl2pPr marL="742950" indent="-285750">
              <a:spcBef>
                <a:spcPct val="20000"/>
              </a:spcBef>
              <a:buClr>
                <a:schemeClr val="accent1"/>
              </a:buClr>
              <a:buSzPct val="75000"/>
              <a:buFont typeface="Wingdings" pitchFamily="2" charset="2"/>
              <a:buChar char="l"/>
              <a:defRPr kumimoji="1" sz="2800">
                <a:solidFill>
                  <a:schemeClr val="tx2"/>
                </a:solidFill>
                <a:latin typeface="Arial" panose="020B0604020202020204" pitchFamily="34" charset="0"/>
                <a:ea typeface="新細明體" panose="02020500000000000000" pitchFamily="18" charset="-120"/>
              </a:defRPr>
            </a:lvl2pPr>
            <a:lvl3pPr marL="1143000" indent="-228600">
              <a:spcBef>
                <a:spcPct val="20000"/>
              </a:spcBef>
              <a:buClr>
                <a:schemeClr val="accent2"/>
              </a:buClr>
              <a:buChar char="•"/>
              <a:defRPr kumimoji="1" sz="2400">
                <a:solidFill>
                  <a:schemeClr val="tx2"/>
                </a:solidFill>
                <a:latin typeface="Arial" panose="020B0604020202020204" pitchFamily="34" charset="0"/>
                <a:ea typeface="新細明體" panose="02020500000000000000" pitchFamily="18" charset="-120"/>
              </a:defRPr>
            </a:lvl3pPr>
            <a:lvl4pPr marL="1600200" indent="-228600">
              <a:spcBef>
                <a:spcPct val="20000"/>
              </a:spcBef>
              <a:buClr>
                <a:schemeClr val="tx1"/>
              </a:buClr>
              <a:buChar char="•"/>
              <a:defRPr kumimoji="1" sz="2000">
                <a:solidFill>
                  <a:schemeClr val="tx2"/>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2"/>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2"/>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zh-TW" altLang="en-US" sz="1000">
                <a:solidFill>
                  <a:schemeClr val="tx1"/>
                </a:solidFill>
              </a:rPr>
              <a:t>專案管理(第4版)</a:t>
            </a:r>
            <a:endParaRPr kumimoji="0" lang="en-US" altLang="zh-TW" sz="1000">
              <a:solidFill>
                <a:schemeClr val="tx1"/>
              </a:solidFill>
            </a:endParaRPr>
          </a:p>
        </p:txBody>
      </p:sp>
      <p:pic>
        <p:nvPicPr>
          <p:cNvPr id="25603" name="圖片 4">
            <a:extLst>
              <a:ext uri="{FF2B5EF4-FFF2-40B4-BE49-F238E27FC236}">
                <a16:creationId xmlns:a16="http://schemas.microsoft.com/office/drawing/2014/main" id="{A0DEC5C7-C15C-C7A1-8650-ACF610833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9144000" cy="575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Echo</Template>
  <TotalTime>451</TotalTime>
  <Words>2833</Words>
  <Application>Microsoft Macintosh PowerPoint</Application>
  <PresentationFormat>如螢幕大小 (4:3)</PresentationFormat>
  <Paragraphs>373</Paragraphs>
  <Slides>63</Slides>
  <Notes>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63</vt:i4>
      </vt:variant>
    </vt:vector>
  </HeadingPairs>
  <TitlesOfParts>
    <vt:vector size="71" baseType="lpstr">
      <vt:lpstr>Arial</vt:lpstr>
      <vt:lpstr>新細明體</vt:lpstr>
      <vt:lpstr>Wingdings</vt:lpstr>
      <vt:lpstr>Times New Roman</vt:lpstr>
      <vt:lpstr>華康粗圓體</vt:lpstr>
      <vt:lpstr>標楷體</vt:lpstr>
      <vt:lpstr>Arial Black</vt:lpstr>
      <vt:lpstr>Echo</vt:lpstr>
      <vt:lpstr>範疇管理 (Scope)  </vt:lpstr>
      <vt:lpstr>本章學習重點</vt:lpstr>
      <vt:lpstr>專案管理五大流程群組與專案範疇管理知識領域配適表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專案範疇管理</vt:lpstr>
      <vt:lpstr>專案範疇管理的主要流程 </vt:lpstr>
      <vt:lpstr>範疇規劃 (Scope Planning) </vt:lpstr>
      <vt:lpstr>範疇規劃的投入 </vt:lpstr>
      <vt:lpstr>範疇規劃的工具與技巧 </vt:lpstr>
      <vt:lpstr>範疇規劃的產出</vt:lpstr>
      <vt:lpstr>專案範疇管理計畫文件的內容 </vt:lpstr>
      <vt:lpstr>範疇定義 (Scope Definition)</vt:lpstr>
      <vt:lpstr>專案範疇</vt:lpstr>
      <vt:lpstr>PowerPoint 簡報</vt:lpstr>
      <vt:lpstr>PowerPoint 簡報</vt:lpstr>
      <vt:lpstr>ㄒ</vt:lpstr>
      <vt:lpstr>範疇定義的投入 </vt:lpstr>
      <vt:lpstr>範疇定義的工具與技巧 </vt:lpstr>
      <vt:lpstr>範疇定義的產出 </vt:lpstr>
      <vt:lpstr>專案範疇說明書 (project scope statement)</vt:lpstr>
      <vt:lpstr>專案範疇說明書主要內容 </vt:lpstr>
      <vt:lpstr>專案範疇說明書主要內容</vt:lpstr>
      <vt:lpstr>建立工作分解結構 </vt:lpstr>
      <vt:lpstr>工作要分解到什麼程度才能停止？ </vt:lpstr>
      <vt:lpstr>決定工作分解結構要多詳細或是有多少層級，準則在於 </vt:lpstr>
      <vt:lpstr>PowerPoint 簡報</vt:lpstr>
      <vt:lpstr>工作分解結構</vt:lpstr>
      <vt:lpstr>工作分解結構的編碼設計</vt:lpstr>
      <vt:lpstr>工作分解結構的建立方法，主要有二 </vt:lpstr>
      <vt:lpstr>PowerPoint 簡報</vt:lpstr>
      <vt:lpstr>工作分解結構應以最終使用為目的，其表達的目標如下 </vt:lpstr>
      <vt:lpstr>PowerPoint 簡報</vt:lpstr>
      <vt:lpstr>做估計時的原則 </vt:lpstr>
      <vt:lpstr>責任分派矩陣 (Responsibility Assignment Matrix)</vt:lpstr>
      <vt:lpstr>PowerPoint 簡報</vt:lpstr>
      <vt:lpstr>範疇驗證 (Scope Verification) </vt:lpstr>
      <vt:lpstr>範疇驗證vs品質控制 </vt:lpstr>
      <vt:lpstr>範疇規劃與範疇定義 </vt:lpstr>
      <vt:lpstr>範疇控制(Scope Control) </vt:lpstr>
      <vt:lpstr>範疇控制流程主要工具與技巧 </vt:lpstr>
      <vt:lpstr>假設與限制</vt:lpstr>
      <vt:lpstr>目標:SMART原則</vt:lpstr>
      <vt:lpstr>範圍說明書</vt:lpstr>
      <vt:lpstr>範圍說明書 範例</vt:lpstr>
      <vt:lpstr>範圍說明書 範例</vt:lpstr>
      <vt:lpstr>專案範疇管理</vt:lpstr>
      <vt:lpstr>WBS工作分解結構</vt:lpstr>
      <vt:lpstr>子專案 Subproject</vt:lpstr>
      <vt:lpstr>製作WBS的陷阱</vt:lpstr>
      <vt:lpstr>ERP建置專案</vt:lpstr>
      <vt:lpstr>分解WBS的輔助工具軟體</vt:lpstr>
      <vt:lpstr>輔助工具軟體－Excel</vt:lpstr>
      <vt:lpstr>輔助工具軟體－心智圖</vt:lpstr>
      <vt:lpstr>     https://www.projectclub.com.tw/hard-power/free-project.html https://online.visual-paradigm.com/drive/#diagramlist:proj=0&amp;new=WorkBreakdownStructureDiagram </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專案管理</dc:title>
  <dc:creator>Eric</dc:creator>
  <cp:lastModifiedBy>賴佳瑜</cp:lastModifiedBy>
  <cp:revision>97</cp:revision>
  <dcterms:created xsi:type="dcterms:W3CDTF">2009-08-27T11:48:37Z</dcterms:created>
  <dcterms:modified xsi:type="dcterms:W3CDTF">2022-10-24T02:18:50Z</dcterms:modified>
</cp:coreProperties>
</file>